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91" r:id="rId7"/>
    <p:sldId id="292" r:id="rId8"/>
    <p:sldId id="293" r:id="rId9"/>
    <p:sldId id="294" r:id="rId10"/>
    <p:sldId id="302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4" r:id="rId19"/>
    <p:sldId id="305" r:id="rId20"/>
    <p:sldId id="306" r:id="rId21"/>
    <p:sldId id="308" r:id="rId22"/>
    <p:sldId id="303" r:id="rId23"/>
    <p:sldId id="262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Fira Sans Extra Condensed" panose="020F0502020204030204" pitchFamily="34" charset="0"/>
      <p:regular r:id="rId30"/>
      <p:bold r:id="rId31"/>
      <p:italic r:id="rId32"/>
      <p:boldItalic r:id="rId33"/>
    </p:embeddedFont>
    <p:embeddedFont>
      <p:font typeface="Fira Sans Extra Condensed ExtraBold" panose="020B0803050000020004" pitchFamily="34" charset="0"/>
      <p:bold r:id="rId34"/>
      <p:italic r:id="rId35"/>
      <p:boldItalic r:id="rId36"/>
    </p:embeddedFont>
    <p:embeddedFont>
      <p:font typeface="Fira Sans Extra Condensed Medium" panose="020B0603050000020004" pitchFamily="34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646B"/>
    <a:srgbClr val="6146D9"/>
    <a:srgbClr val="B2D6DA"/>
    <a:srgbClr val="BBC9D3"/>
    <a:srgbClr val="869FB2"/>
    <a:srgbClr val="425D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89695"/>
  </p:normalViewPr>
  <p:slideViewPr>
    <p:cSldViewPr snapToGrid="0">
      <p:cViewPr varScale="1">
        <p:scale>
          <a:sx n="113" d="100"/>
          <a:sy n="113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96f205c48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96f205c48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924297ca04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924297ca04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056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24297ca04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24297ca04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325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924297ca04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924297ca04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730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924297ca04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924297ca04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433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924297ca04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924297ca04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751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924297ca04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924297ca04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276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924297ca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924297ca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0641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440186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24297ca04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24297ca04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187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24297ca04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24297ca04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402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36E5-1432-4EF6-A290-337FFB55DD20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7D3F-6505-4D62-A4F3-8449C869B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35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 Medium"/>
              <a:buNone/>
              <a:defRPr sz="2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mndrs/racing-game?tab=readme-ov-file" TargetMode="External"/><Relationship Id="rId2" Type="http://schemas.openxmlformats.org/officeDocument/2006/relationships/hyperlink" Target="https://www.youtube.com/watch?v=9vJRopau0g0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manish-9245/Facial-Emotion-Recognition-using-OpenCV-and-Deepfac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/>
        </p:nvSpPr>
        <p:spPr>
          <a:xfrm>
            <a:off x="5235211" y="1011065"/>
            <a:ext cx="3392700" cy="24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6000" dirty="0" err="1">
                <a:latin typeface="Fira Sans Extra Condensed ExtraBold"/>
                <a:sym typeface="Fira Sans Extra Condensed ExtraBold"/>
              </a:rPr>
              <a:t>GrowWell</a:t>
            </a:r>
            <a:endParaRPr lang="en-BG" sz="2400" dirty="0">
              <a:latin typeface="Fira Sans Extra Condensed ExtraBold"/>
              <a:sym typeface="Fira Sans Extra Condensed ExtraBold"/>
            </a:endParaRPr>
          </a:p>
        </p:txBody>
      </p:sp>
      <p:sp>
        <p:nvSpPr>
          <p:cNvPr id="58" name="Google Shape;58;p15"/>
          <p:cNvSpPr txBox="1"/>
          <p:nvPr/>
        </p:nvSpPr>
        <p:spPr>
          <a:xfrm>
            <a:off x="5808342" y="2771787"/>
            <a:ext cx="33927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340995" algn="r">
              <a:lnSpc>
                <a:spcPct val="115000"/>
              </a:lnSpc>
              <a:spcBef>
                <a:spcPts val="5"/>
              </a:spcBef>
              <a:spcAft>
                <a:spcPts val="800"/>
              </a:spcAft>
            </a:pPr>
            <a:r>
              <a:rPr lang="bg-BG" sz="1600" dirty="0">
                <a:latin typeface="Fira Sans Extra Condensed ExtraBold"/>
              </a:rPr>
              <a:t>Изготвен</a:t>
            </a:r>
            <a:r>
              <a:rPr lang="en-US" sz="1600" dirty="0">
                <a:latin typeface="Fira Sans Extra Condensed ExtraBold"/>
              </a:rPr>
              <a:t>o</a:t>
            </a:r>
            <a:r>
              <a:rPr lang="bg-BG" sz="1600" dirty="0">
                <a:latin typeface="Fira Sans Extra Condensed ExtraBold"/>
              </a:rPr>
              <a:t> от: </a:t>
            </a:r>
            <a:endParaRPr lang="en-US" sz="1600" dirty="0">
              <a:latin typeface="Fira Sans Extra Condensed ExtraBold"/>
            </a:endParaRPr>
          </a:p>
          <a:p>
            <a:pPr marR="340995" algn="r">
              <a:lnSpc>
                <a:spcPct val="115000"/>
              </a:lnSpc>
              <a:spcBef>
                <a:spcPts val="5"/>
              </a:spcBef>
              <a:spcAft>
                <a:spcPts val="800"/>
              </a:spcAft>
            </a:pPr>
            <a:r>
              <a:rPr lang="en-US" sz="1600" dirty="0" err="1">
                <a:latin typeface="Fira Sans Extra Condensed ExtraBold"/>
              </a:rPr>
              <a:t>Калин</a:t>
            </a:r>
            <a:r>
              <a:rPr lang="en-US" sz="1600" dirty="0">
                <a:latin typeface="Fira Sans Extra Condensed ExtraBold"/>
              </a:rPr>
              <a:t> </a:t>
            </a:r>
            <a:r>
              <a:rPr lang="en-US" sz="1600" dirty="0" err="1">
                <a:latin typeface="Fira Sans Extra Condensed ExtraBold"/>
              </a:rPr>
              <a:t>Колев</a:t>
            </a:r>
            <a:r>
              <a:rPr lang="en-US" sz="1600" dirty="0">
                <a:latin typeface="Fira Sans Extra Condensed ExtraBold"/>
              </a:rPr>
              <a:t>,</a:t>
            </a:r>
            <a:endParaRPr lang="en-BG" sz="1600" dirty="0">
              <a:latin typeface="Fira Sans Extra Condensed ExtraBold"/>
            </a:endParaRPr>
          </a:p>
          <a:p>
            <a:pPr marR="340995" algn="r">
              <a:lnSpc>
                <a:spcPct val="115000"/>
              </a:lnSpc>
              <a:spcBef>
                <a:spcPts val="5"/>
              </a:spcBef>
              <a:spcAft>
                <a:spcPts val="800"/>
              </a:spcAft>
            </a:pPr>
            <a:r>
              <a:rPr lang="en-US" sz="1600" dirty="0" err="1">
                <a:latin typeface="Fira Sans Extra Condensed ExtraBold"/>
              </a:rPr>
              <a:t>Александър</a:t>
            </a:r>
            <a:r>
              <a:rPr lang="en-US" sz="1600" dirty="0">
                <a:latin typeface="Fira Sans Extra Condensed ExtraBold"/>
              </a:rPr>
              <a:t> </a:t>
            </a:r>
            <a:r>
              <a:rPr lang="en-US" sz="1600" dirty="0" err="1">
                <a:latin typeface="Fira Sans Extra Condensed ExtraBold"/>
              </a:rPr>
              <a:t>Петров</a:t>
            </a:r>
            <a:r>
              <a:rPr lang="en-US" sz="1600" dirty="0">
                <a:latin typeface="Fira Sans Extra Condensed ExtraBold"/>
              </a:rPr>
              <a:t>,</a:t>
            </a:r>
            <a:endParaRPr lang="en-BG" sz="1600" dirty="0">
              <a:latin typeface="Fira Sans Extra Condensed ExtraBold"/>
            </a:endParaRPr>
          </a:p>
          <a:p>
            <a:pPr marR="340995" algn="r">
              <a:lnSpc>
                <a:spcPct val="115000"/>
              </a:lnSpc>
              <a:spcBef>
                <a:spcPts val="5"/>
              </a:spcBef>
              <a:spcAft>
                <a:spcPts val="800"/>
              </a:spcAft>
            </a:pPr>
            <a:r>
              <a:rPr lang="en-US" sz="1600" dirty="0" err="1">
                <a:latin typeface="Fira Sans Extra Condensed ExtraBold"/>
              </a:rPr>
              <a:t>Ирина</a:t>
            </a:r>
            <a:r>
              <a:rPr lang="en-US" sz="1600" dirty="0">
                <a:latin typeface="Fira Sans Extra Condensed ExtraBold"/>
              </a:rPr>
              <a:t> </a:t>
            </a:r>
            <a:r>
              <a:rPr lang="en-US" sz="1600" dirty="0" err="1">
                <a:latin typeface="Fira Sans Extra Condensed ExtraBold"/>
              </a:rPr>
              <a:t>Кислан</a:t>
            </a:r>
            <a:r>
              <a:rPr lang="en-US" sz="1600" dirty="0">
                <a:latin typeface="Fira Sans Extra Condensed ExtraBold"/>
              </a:rPr>
              <a:t>,</a:t>
            </a:r>
            <a:endParaRPr lang="en-BG" sz="1600" dirty="0">
              <a:latin typeface="Fira Sans Extra Condensed ExtraBold"/>
            </a:endParaRPr>
          </a:p>
          <a:p>
            <a:pPr marR="340995" algn="r">
              <a:lnSpc>
                <a:spcPct val="115000"/>
              </a:lnSpc>
              <a:spcBef>
                <a:spcPts val="5"/>
              </a:spcBef>
              <a:spcAft>
                <a:spcPts val="800"/>
              </a:spcAft>
            </a:pPr>
            <a:r>
              <a:rPr lang="en-US" sz="1600" dirty="0" err="1">
                <a:latin typeface="Fira Sans Extra Condensed ExtraBold"/>
              </a:rPr>
              <a:t>Мартин</a:t>
            </a:r>
            <a:r>
              <a:rPr lang="en-US" sz="1600" dirty="0">
                <a:latin typeface="Fira Sans Extra Condensed ExtraBold"/>
              </a:rPr>
              <a:t> </a:t>
            </a:r>
            <a:r>
              <a:rPr lang="en-US" sz="1600" dirty="0" err="1">
                <a:latin typeface="Fira Sans Extra Condensed ExtraBold"/>
              </a:rPr>
              <a:t>Шукадаров</a:t>
            </a:r>
            <a:endParaRPr lang="en-BG" sz="1600" dirty="0">
              <a:latin typeface="Fira Sans Extra Condensed ExtraBold"/>
            </a:endParaRPr>
          </a:p>
        </p:txBody>
      </p:sp>
      <p:grpSp>
        <p:nvGrpSpPr>
          <p:cNvPr id="59" name="Google Shape;59;p15"/>
          <p:cNvGrpSpPr/>
          <p:nvPr/>
        </p:nvGrpSpPr>
        <p:grpSpPr>
          <a:xfrm>
            <a:off x="770856" y="886033"/>
            <a:ext cx="3928036" cy="3154069"/>
            <a:chOff x="272699" y="603900"/>
            <a:chExt cx="4809644" cy="3861967"/>
          </a:xfrm>
        </p:grpSpPr>
        <p:sp>
          <p:nvSpPr>
            <p:cNvPr id="60" name="Google Shape;60;p15"/>
            <p:cNvSpPr/>
            <p:nvPr/>
          </p:nvSpPr>
          <p:spPr>
            <a:xfrm>
              <a:off x="4750042" y="2029297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1" y="0"/>
                  </a:moveTo>
                  <a:cubicBezTo>
                    <a:pt x="192" y="161"/>
                    <a:pt x="113" y="358"/>
                    <a:pt x="52" y="530"/>
                  </a:cubicBezTo>
                  <a:cubicBezTo>
                    <a:pt x="1" y="686"/>
                    <a:pt x="1" y="877"/>
                    <a:pt x="118" y="995"/>
                  </a:cubicBezTo>
                  <a:cubicBezTo>
                    <a:pt x="161" y="1039"/>
                    <a:pt x="220" y="1069"/>
                    <a:pt x="281" y="1069"/>
                  </a:cubicBezTo>
                  <a:cubicBezTo>
                    <a:pt x="283" y="1069"/>
                    <a:pt x="284" y="1069"/>
                    <a:pt x="286" y="1069"/>
                  </a:cubicBezTo>
                  <a:cubicBezTo>
                    <a:pt x="414" y="1066"/>
                    <a:pt x="502" y="933"/>
                    <a:pt x="520" y="807"/>
                  </a:cubicBezTo>
                  <a:cubicBezTo>
                    <a:pt x="549" y="613"/>
                    <a:pt x="468" y="423"/>
                    <a:pt x="387" y="244"/>
                  </a:cubicBezTo>
                  <a:cubicBezTo>
                    <a:pt x="352" y="163"/>
                    <a:pt x="320" y="71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4374118" y="2030309"/>
              <a:ext cx="46399" cy="90268"/>
            </a:xfrm>
            <a:custGeom>
              <a:avLst/>
              <a:gdLst/>
              <a:ahLst/>
              <a:cxnLst/>
              <a:rect l="l" t="t" r="r" b="b"/>
              <a:pathLst>
                <a:path w="550" h="1070" extrusionOk="0">
                  <a:moveTo>
                    <a:pt x="272" y="1"/>
                  </a:moveTo>
                  <a:cubicBezTo>
                    <a:pt x="192" y="161"/>
                    <a:pt x="114" y="358"/>
                    <a:pt x="52" y="530"/>
                  </a:cubicBezTo>
                  <a:cubicBezTo>
                    <a:pt x="1" y="686"/>
                    <a:pt x="3" y="877"/>
                    <a:pt x="118" y="995"/>
                  </a:cubicBezTo>
                  <a:cubicBezTo>
                    <a:pt x="161" y="1039"/>
                    <a:pt x="220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4" y="1066"/>
                    <a:pt x="502" y="933"/>
                    <a:pt x="520" y="807"/>
                  </a:cubicBezTo>
                  <a:cubicBezTo>
                    <a:pt x="549" y="614"/>
                    <a:pt x="468" y="422"/>
                    <a:pt x="389" y="244"/>
                  </a:cubicBezTo>
                  <a:cubicBezTo>
                    <a:pt x="353" y="163"/>
                    <a:pt x="321" y="71"/>
                    <a:pt x="272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561658" y="2029297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2" y="0"/>
                  </a:moveTo>
                  <a:cubicBezTo>
                    <a:pt x="192" y="161"/>
                    <a:pt x="113" y="358"/>
                    <a:pt x="52" y="530"/>
                  </a:cubicBezTo>
                  <a:cubicBezTo>
                    <a:pt x="1" y="686"/>
                    <a:pt x="2" y="877"/>
                    <a:pt x="117" y="995"/>
                  </a:cubicBezTo>
                  <a:cubicBezTo>
                    <a:pt x="160" y="1039"/>
                    <a:pt x="219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3" y="1066"/>
                    <a:pt x="501" y="933"/>
                    <a:pt x="520" y="807"/>
                  </a:cubicBezTo>
                  <a:cubicBezTo>
                    <a:pt x="548" y="613"/>
                    <a:pt x="467" y="423"/>
                    <a:pt x="388" y="244"/>
                  </a:cubicBezTo>
                  <a:cubicBezTo>
                    <a:pt x="352" y="163"/>
                    <a:pt x="321" y="71"/>
                    <a:pt x="272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664075" y="2172967"/>
              <a:ext cx="46315" cy="90184"/>
            </a:xfrm>
            <a:custGeom>
              <a:avLst/>
              <a:gdLst/>
              <a:ahLst/>
              <a:cxnLst/>
              <a:rect l="l" t="t" r="r" b="b"/>
              <a:pathLst>
                <a:path w="549" h="1069" extrusionOk="0">
                  <a:moveTo>
                    <a:pt x="271" y="0"/>
                  </a:moveTo>
                  <a:cubicBezTo>
                    <a:pt x="192" y="161"/>
                    <a:pt x="113" y="357"/>
                    <a:pt x="52" y="529"/>
                  </a:cubicBezTo>
                  <a:cubicBezTo>
                    <a:pt x="1" y="686"/>
                    <a:pt x="1" y="877"/>
                    <a:pt x="117" y="995"/>
                  </a:cubicBezTo>
                  <a:cubicBezTo>
                    <a:pt x="160" y="1039"/>
                    <a:pt x="219" y="1069"/>
                    <a:pt x="281" y="1069"/>
                  </a:cubicBezTo>
                  <a:cubicBezTo>
                    <a:pt x="283" y="1069"/>
                    <a:pt x="284" y="1069"/>
                    <a:pt x="286" y="1069"/>
                  </a:cubicBezTo>
                  <a:cubicBezTo>
                    <a:pt x="414" y="1065"/>
                    <a:pt x="502" y="933"/>
                    <a:pt x="520" y="807"/>
                  </a:cubicBezTo>
                  <a:cubicBezTo>
                    <a:pt x="548" y="613"/>
                    <a:pt x="467" y="423"/>
                    <a:pt x="387" y="244"/>
                  </a:cubicBezTo>
                  <a:cubicBezTo>
                    <a:pt x="352" y="163"/>
                    <a:pt x="320" y="71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380361" y="2321361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1" y="0"/>
                  </a:moveTo>
                  <a:cubicBezTo>
                    <a:pt x="191" y="160"/>
                    <a:pt x="113" y="357"/>
                    <a:pt x="52" y="530"/>
                  </a:cubicBezTo>
                  <a:cubicBezTo>
                    <a:pt x="0" y="686"/>
                    <a:pt x="2" y="877"/>
                    <a:pt x="117" y="994"/>
                  </a:cubicBezTo>
                  <a:cubicBezTo>
                    <a:pt x="161" y="1038"/>
                    <a:pt x="220" y="1069"/>
                    <a:pt x="281" y="1069"/>
                  </a:cubicBezTo>
                  <a:cubicBezTo>
                    <a:pt x="282" y="1069"/>
                    <a:pt x="284" y="1069"/>
                    <a:pt x="286" y="1069"/>
                  </a:cubicBezTo>
                  <a:cubicBezTo>
                    <a:pt x="413" y="1065"/>
                    <a:pt x="501" y="933"/>
                    <a:pt x="520" y="807"/>
                  </a:cubicBezTo>
                  <a:cubicBezTo>
                    <a:pt x="549" y="613"/>
                    <a:pt x="467" y="422"/>
                    <a:pt x="387" y="243"/>
                  </a:cubicBezTo>
                  <a:cubicBezTo>
                    <a:pt x="351" y="163"/>
                    <a:pt x="320" y="71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4276594" y="2169339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2" y="0"/>
                  </a:moveTo>
                  <a:cubicBezTo>
                    <a:pt x="192" y="161"/>
                    <a:pt x="113" y="357"/>
                    <a:pt x="52" y="529"/>
                  </a:cubicBezTo>
                  <a:cubicBezTo>
                    <a:pt x="1" y="686"/>
                    <a:pt x="2" y="877"/>
                    <a:pt x="117" y="995"/>
                  </a:cubicBezTo>
                  <a:cubicBezTo>
                    <a:pt x="160" y="1038"/>
                    <a:pt x="219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3" y="1066"/>
                    <a:pt x="501" y="933"/>
                    <a:pt x="520" y="807"/>
                  </a:cubicBezTo>
                  <a:cubicBezTo>
                    <a:pt x="548" y="613"/>
                    <a:pt x="467" y="422"/>
                    <a:pt x="388" y="244"/>
                  </a:cubicBezTo>
                  <a:cubicBezTo>
                    <a:pt x="352" y="163"/>
                    <a:pt x="320" y="71"/>
                    <a:pt x="272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4473751" y="2173051"/>
              <a:ext cx="46231" cy="90268"/>
            </a:xfrm>
            <a:custGeom>
              <a:avLst/>
              <a:gdLst/>
              <a:ahLst/>
              <a:cxnLst/>
              <a:rect l="l" t="t" r="r" b="b"/>
              <a:pathLst>
                <a:path w="548" h="1070" extrusionOk="0">
                  <a:moveTo>
                    <a:pt x="271" y="1"/>
                  </a:moveTo>
                  <a:cubicBezTo>
                    <a:pt x="192" y="162"/>
                    <a:pt x="113" y="358"/>
                    <a:pt x="52" y="530"/>
                  </a:cubicBezTo>
                  <a:cubicBezTo>
                    <a:pt x="0" y="686"/>
                    <a:pt x="1" y="877"/>
                    <a:pt x="117" y="995"/>
                  </a:cubicBezTo>
                  <a:cubicBezTo>
                    <a:pt x="160" y="1039"/>
                    <a:pt x="219" y="1070"/>
                    <a:pt x="281" y="1070"/>
                  </a:cubicBezTo>
                  <a:cubicBezTo>
                    <a:pt x="283" y="1070"/>
                    <a:pt x="284" y="1070"/>
                    <a:pt x="286" y="1070"/>
                  </a:cubicBezTo>
                  <a:cubicBezTo>
                    <a:pt x="413" y="1066"/>
                    <a:pt x="502" y="933"/>
                    <a:pt x="520" y="808"/>
                  </a:cubicBezTo>
                  <a:cubicBezTo>
                    <a:pt x="548" y="614"/>
                    <a:pt x="467" y="423"/>
                    <a:pt x="387" y="244"/>
                  </a:cubicBezTo>
                  <a:cubicBezTo>
                    <a:pt x="351" y="163"/>
                    <a:pt x="320" y="72"/>
                    <a:pt x="271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4581230" y="2317227"/>
              <a:ext cx="46231" cy="90184"/>
            </a:xfrm>
            <a:custGeom>
              <a:avLst/>
              <a:gdLst/>
              <a:ahLst/>
              <a:cxnLst/>
              <a:rect l="l" t="t" r="r" b="b"/>
              <a:pathLst>
                <a:path w="548" h="1069" extrusionOk="0">
                  <a:moveTo>
                    <a:pt x="271" y="1"/>
                  </a:moveTo>
                  <a:cubicBezTo>
                    <a:pt x="192" y="160"/>
                    <a:pt x="113" y="357"/>
                    <a:pt x="52" y="529"/>
                  </a:cubicBezTo>
                  <a:cubicBezTo>
                    <a:pt x="0" y="685"/>
                    <a:pt x="1" y="876"/>
                    <a:pt x="116" y="994"/>
                  </a:cubicBezTo>
                  <a:cubicBezTo>
                    <a:pt x="159" y="1038"/>
                    <a:pt x="217" y="1069"/>
                    <a:pt x="278" y="1069"/>
                  </a:cubicBezTo>
                  <a:cubicBezTo>
                    <a:pt x="281" y="1069"/>
                    <a:pt x="283" y="1069"/>
                    <a:pt x="286" y="1068"/>
                  </a:cubicBezTo>
                  <a:cubicBezTo>
                    <a:pt x="413" y="1065"/>
                    <a:pt x="501" y="933"/>
                    <a:pt x="520" y="807"/>
                  </a:cubicBezTo>
                  <a:cubicBezTo>
                    <a:pt x="548" y="614"/>
                    <a:pt x="467" y="422"/>
                    <a:pt x="387" y="243"/>
                  </a:cubicBezTo>
                  <a:cubicBezTo>
                    <a:pt x="351" y="163"/>
                    <a:pt x="320" y="70"/>
                    <a:pt x="271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4485309" y="2462247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1" y="1"/>
                  </a:moveTo>
                  <a:cubicBezTo>
                    <a:pt x="192" y="161"/>
                    <a:pt x="113" y="357"/>
                    <a:pt x="52" y="529"/>
                  </a:cubicBezTo>
                  <a:cubicBezTo>
                    <a:pt x="0" y="686"/>
                    <a:pt x="1" y="877"/>
                    <a:pt x="117" y="994"/>
                  </a:cubicBezTo>
                  <a:cubicBezTo>
                    <a:pt x="161" y="1039"/>
                    <a:pt x="220" y="1070"/>
                    <a:pt x="281" y="1070"/>
                  </a:cubicBezTo>
                  <a:cubicBezTo>
                    <a:pt x="283" y="1070"/>
                    <a:pt x="284" y="1070"/>
                    <a:pt x="286" y="1069"/>
                  </a:cubicBezTo>
                  <a:cubicBezTo>
                    <a:pt x="413" y="1065"/>
                    <a:pt x="502" y="933"/>
                    <a:pt x="520" y="808"/>
                  </a:cubicBezTo>
                  <a:cubicBezTo>
                    <a:pt x="549" y="614"/>
                    <a:pt x="468" y="422"/>
                    <a:pt x="387" y="244"/>
                  </a:cubicBezTo>
                  <a:cubicBezTo>
                    <a:pt x="351" y="163"/>
                    <a:pt x="320" y="71"/>
                    <a:pt x="271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4192989" y="2029297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2" y="0"/>
                  </a:moveTo>
                  <a:cubicBezTo>
                    <a:pt x="192" y="161"/>
                    <a:pt x="113" y="358"/>
                    <a:pt x="52" y="530"/>
                  </a:cubicBezTo>
                  <a:cubicBezTo>
                    <a:pt x="0" y="686"/>
                    <a:pt x="2" y="877"/>
                    <a:pt x="117" y="995"/>
                  </a:cubicBezTo>
                  <a:cubicBezTo>
                    <a:pt x="160" y="1039"/>
                    <a:pt x="219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3" y="1066"/>
                    <a:pt x="501" y="933"/>
                    <a:pt x="520" y="807"/>
                  </a:cubicBezTo>
                  <a:cubicBezTo>
                    <a:pt x="548" y="613"/>
                    <a:pt x="467" y="423"/>
                    <a:pt x="388" y="244"/>
                  </a:cubicBezTo>
                  <a:cubicBezTo>
                    <a:pt x="352" y="163"/>
                    <a:pt x="320" y="71"/>
                    <a:pt x="272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4685419" y="2446471"/>
              <a:ext cx="46315" cy="90184"/>
            </a:xfrm>
            <a:custGeom>
              <a:avLst/>
              <a:gdLst/>
              <a:ahLst/>
              <a:cxnLst/>
              <a:rect l="l" t="t" r="r" b="b"/>
              <a:pathLst>
                <a:path w="549" h="1069" extrusionOk="0">
                  <a:moveTo>
                    <a:pt x="271" y="0"/>
                  </a:moveTo>
                  <a:cubicBezTo>
                    <a:pt x="192" y="160"/>
                    <a:pt x="113" y="356"/>
                    <a:pt x="52" y="528"/>
                  </a:cubicBezTo>
                  <a:cubicBezTo>
                    <a:pt x="1" y="685"/>
                    <a:pt x="2" y="877"/>
                    <a:pt x="117" y="994"/>
                  </a:cubicBezTo>
                  <a:cubicBezTo>
                    <a:pt x="160" y="1038"/>
                    <a:pt x="219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3" y="1064"/>
                    <a:pt x="502" y="933"/>
                    <a:pt x="520" y="807"/>
                  </a:cubicBezTo>
                  <a:cubicBezTo>
                    <a:pt x="548" y="613"/>
                    <a:pt x="467" y="422"/>
                    <a:pt x="388" y="243"/>
                  </a:cubicBezTo>
                  <a:cubicBezTo>
                    <a:pt x="352" y="162"/>
                    <a:pt x="320" y="70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4275750" y="2446471"/>
              <a:ext cx="46315" cy="90184"/>
            </a:xfrm>
            <a:custGeom>
              <a:avLst/>
              <a:gdLst/>
              <a:ahLst/>
              <a:cxnLst/>
              <a:rect l="l" t="t" r="r" b="b"/>
              <a:pathLst>
                <a:path w="549" h="1069" extrusionOk="0">
                  <a:moveTo>
                    <a:pt x="271" y="0"/>
                  </a:moveTo>
                  <a:cubicBezTo>
                    <a:pt x="192" y="160"/>
                    <a:pt x="113" y="356"/>
                    <a:pt x="52" y="528"/>
                  </a:cubicBezTo>
                  <a:cubicBezTo>
                    <a:pt x="0" y="685"/>
                    <a:pt x="1" y="877"/>
                    <a:pt x="117" y="994"/>
                  </a:cubicBezTo>
                  <a:cubicBezTo>
                    <a:pt x="160" y="1038"/>
                    <a:pt x="220" y="1069"/>
                    <a:pt x="281" y="1069"/>
                  </a:cubicBezTo>
                  <a:cubicBezTo>
                    <a:pt x="283" y="1069"/>
                    <a:pt x="284" y="1069"/>
                    <a:pt x="286" y="1069"/>
                  </a:cubicBezTo>
                  <a:cubicBezTo>
                    <a:pt x="413" y="1064"/>
                    <a:pt x="502" y="933"/>
                    <a:pt x="520" y="807"/>
                  </a:cubicBezTo>
                  <a:cubicBezTo>
                    <a:pt x="549" y="613"/>
                    <a:pt x="467" y="422"/>
                    <a:pt x="387" y="243"/>
                  </a:cubicBezTo>
                  <a:cubicBezTo>
                    <a:pt x="351" y="162"/>
                    <a:pt x="320" y="70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3878819" y="1491145"/>
              <a:ext cx="1140075" cy="490146"/>
            </a:xfrm>
            <a:custGeom>
              <a:avLst/>
              <a:gdLst/>
              <a:ahLst/>
              <a:cxnLst/>
              <a:rect l="l" t="t" r="r" b="b"/>
              <a:pathLst>
                <a:path w="13514" h="5810" extrusionOk="0">
                  <a:moveTo>
                    <a:pt x="6194" y="0"/>
                  </a:moveTo>
                  <a:cubicBezTo>
                    <a:pt x="5925" y="0"/>
                    <a:pt x="5661" y="33"/>
                    <a:pt x="5415" y="98"/>
                  </a:cubicBezTo>
                  <a:cubicBezTo>
                    <a:pt x="4349" y="380"/>
                    <a:pt x="3543" y="1372"/>
                    <a:pt x="3480" y="2491"/>
                  </a:cubicBezTo>
                  <a:cubicBezTo>
                    <a:pt x="3173" y="2318"/>
                    <a:pt x="2809" y="2234"/>
                    <a:pt x="2433" y="2234"/>
                  </a:cubicBezTo>
                  <a:cubicBezTo>
                    <a:pt x="1788" y="2234"/>
                    <a:pt x="1112" y="2482"/>
                    <a:pt x="649" y="2954"/>
                  </a:cubicBezTo>
                  <a:cubicBezTo>
                    <a:pt x="197" y="3413"/>
                    <a:pt x="0" y="4198"/>
                    <a:pt x="37" y="4860"/>
                  </a:cubicBezTo>
                  <a:cubicBezTo>
                    <a:pt x="66" y="5396"/>
                    <a:pt x="522" y="5809"/>
                    <a:pt x="1060" y="5809"/>
                  </a:cubicBezTo>
                  <a:lnTo>
                    <a:pt x="12275" y="5809"/>
                  </a:lnTo>
                  <a:cubicBezTo>
                    <a:pt x="12999" y="5809"/>
                    <a:pt x="13514" y="5072"/>
                    <a:pt x="13229" y="4406"/>
                  </a:cubicBezTo>
                  <a:cubicBezTo>
                    <a:pt x="13227" y="4402"/>
                    <a:pt x="13225" y="4397"/>
                    <a:pt x="13224" y="4393"/>
                  </a:cubicBezTo>
                  <a:cubicBezTo>
                    <a:pt x="13042" y="3980"/>
                    <a:pt x="12615" y="3674"/>
                    <a:pt x="12169" y="3674"/>
                  </a:cubicBezTo>
                  <a:cubicBezTo>
                    <a:pt x="12136" y="3674"/>
                    <a:pt x="12103" y="3675"/>
                    <a:pt x="12069" y="3679"/>
                  </a:cubicBezTo>
                  <a:cubicBezTo>
                    <a:pt x="12140" y="2748"/>
                    <a:pt x="11868" y="1916"/>
                    <a:pt x="11203" y="1388"/>
                  </a:cubicBezTo>
                  <a:cubicBezTo>
                    <a:pt x="10816" y="1079"/>
                    <a:pt x="10290" y="949"/>
                    <a:pt x="9764" y="949"/>
                  </a:cubicBezTo>
                  <a:cubicBezTo>
                    <a:pt x="9340" y="949"/>
                    <a:pt x="8917" y="1033"/>
                    <a:pt x="8566" y="1178"/>
                  </a:cubicBezTo>
                  <a:cubicBezTo>
                    <a:pt x="8053" y="372"/>
                    <a:pt x="7094" y="0"/>
                    <a:pt x="6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1352974" y="603900"/>
              <a:ext cx="775966" cy="333569"/>
            </a:xfrm>
            <a:custGeom>
              <a:avLst/>
              <a:gdLst/>
              <a:ahLst/>
              <a:cxnLst/>
              <a:rect l="l" t="t" r="r" b="b"/>
              <a:pathLst>
                <a:path w="9198" h="3954" extrusionOk="0">
                  <a:moveTo>
                    <a:pt x="4217" y="0"/>
                  </a:moveTo>
                  <a:cubicBezTo>
                    <a:pt x="4034" y="0"/>
                    <a:pt x="3854" y="23"/>
                    <a:pt x="3687" y="67"/>
                  </a:cubicBezTo>
                  <a:cubicBezTo>
                    <a:pt x="2961" y="258"/>
                    <a:pt x="2412" y="934"/>
                    <a:pt x="2369" y="1694"/>
                  </a:cubicBezTo>
                  <a:cubicBezTo>
                    <a:pt x="2161" y="1577"/>
                    <a:pt x="1913" y="1520"/>
                    <a:pt x="1658" y="1520"/>
                  </a:cubicBezTo>
                  <a:cubicBezTo>
                    <a:pt x="1218" y="1520"/>
                    <a:pt x="757" y="1689"/>
                    <a:pt x="442" y="2010"/>
                  </a:cubicBezTo>
                  <a:cubicBezTo>
                    <a:pt x="135" y="2323"/>
                    <a:pt x="0" y="2856"/>
                    <a:pt x="26" y="3307"/>
                  </a:cubicBezTo>
                  <a:cubicBezTo>
                    <a:pt x="46" y="3672"/>
                    <a:pt x="357" y="3954"/>
                    <a:pt x="722" y="3954"/>
                  </a:cubicBezTo>
                  <a:lnTo>
                    <a:pt x="8355" y="3954"/>
                  </a:lnTo>
                  <a:cubicBezTo>
                    <a:pt x="8848" y="3954"/>
                    <a:pt x="9198" y="3452"/>
                    <a:pt x="9004" y="2999"/>
                  </a:cubicBezTo>
                  <a:cubicBezTo>
                    <a:pt x="9003" y="2995"/>
                    <a:pt x="9002" y="2993"/>
                    <a:pt x="9001" y="2989"/>
                  </a:cubicBezTo>
                  <a:cubicBezTo>
                    <a:pt x="8877" y="2708"/>
                    <a:pt x="8586" y="2500"/>
                    <a:pt x="8281" y="2500"/>
                  </a:cubicBezTo>
                  <a:cubicBezTo>
                    <a:pt x="8259" y="2500"/>
                    <a:pt x="8237" y="2501"/>
                    <a:pt x="8215" y="2503"/>
                  </a:cubicBezTo>
                  <a:cubicBezTo>
                    <a:pt x="8264" y="1870"/>
                    <a:pt x="8078" y="1304"/>
                    <a:pt x="7625" y="944"/>
                  </a:cubicBezTo>
                  <a:cubicBezTo>
                    <a:pt x="7362" y="734"/>
                    <a:pt x="7004" y="645"/>
                    <a:pt x="6646" y="645"/>
                  </a:cubicBezTo>
                  <a:cubicBezTo>
                    <a:pt x="6358" y="645"/>
                    <a:pt x="6070" y="703"/>
                    <a:pt x="5831" y="802"/>
                  </a:cubicBezTo>
                  <a:cubicBezTo>
                    <a:pt x="5482" y="253"/>
                    <a:pt x="4829" y="0"/>
                    <a:pt x="4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272699" y="1029089"/>
              <a:ext cx="4708946" cy="3372307"/>
            </a:xfrm>
            <a:custGeom>
              <a:avLst/>
              <a:gdLst/>
              <a:ahLst/>
              <a:cxnLst/>
              <a:rect l="l" t="t" r="r" b="b"/>
              <a:pathLst>
                <a:path w="55818" h="39974" extrusionOk="0">
                  <a:moveTo>
                    <a:pt x="29007" y="1"/>
                  </a:moveTo>
                  <a:cubicBezTo>
                    <a:pt x="27019" y="1"/>
                    <a:pt x="24959" y="1124"/>
                    <a:pt x="23805" y="2733"/>
                  </a:cubicBezTo>
                  <a:cubicBezTo>
                    <a:pt x="22730" y="1558"/>
                    <a:pt x="21133" y="917"/>
                    <a:pt x="19545" y="917"/>
                  </a:cubicBezTo>
                  <a:cubicBezTo>
                    <a:pt x="18756" y="917"/>
                    <a:pt x="17970" y="1076"/>
                    <a:pt x="17251" y="1405"/>
                  </a:cubicBezTo>
                  <a:cubicBezTo>
                    <a:pt x="15084" y="2398"/>
                    <a:pt x="13638" y="4929"/>
                    <a:pt x="13920" y="7296"/>
                  </a:cubicBezTo>
                  <a:cubicBezTo>
                    <a:pt x="13480" y="7175"/>
                    <a:pt x="13026" y="7116"/>
                    <a:pt x="12571" y="7116"/>
                  </a:cubicBezTo>
                  <a:cubicBezTo>
                    <a:pt x="11284" y="7116"/>
                    <a:pt x="9994" y="7587"/>
                    <a:pt x="9037" y="8450"/>
                  </a:cubicBezTo>
                  <a:cubicBezTo>
                    <a:pt x="7741" y="9618"/>
                    <a:pt x="7096" y="11467"/>
                    <a:pt x="7385" y="13187"/>
                  </a:cubicBezTo>
                  <a:cubicBezTo>
                    <a:pt x="5832" y="13626"/>
                    <a:pt x="4459" y="14907"/>
                    <a:pt x="3961" y="16443"/>
                  </a:cubicBezTo>
                  <a:cubicBezTo>
                    <a:pt x="3461" y="17978"/>
                    <a:pt x="3777" y="19753"/>
                    <a:pt x="4775" y="21023"/>
                  </a:cubicBezTo>
                  <a:cubicBezTo>
                    <a:pt x="4279" y="21243"/>
                    <a:pt x="3728" y="21499"/>
                    <a:pt x="3321" y="21858"/>
                  </a:cubicBezTo>
                  <a:cubicBezTo>
                    <a:pt x="2744" y="22368"/>
                    <a:pt x="2407" y="23114"/>
                    <a:pt x="2292" y="23875"/>
                  </a:cubicBezTo>
                  <a:cubicBezTo>
                    <a:pt x="2176" y="24637"/>
                    <a:pt x="2268" y="25417"/>
                    <a:pt x="2442" y="26168"/>
                  </a:cubicBezTo>
                  <a:cubicBezTo>
                    <a:pt x="978" y="27336"/>
                    <a:pt x="1" y="29239"/>
                    <a:pt x="376" y="31075"/>
                  </a:cubicBezTo>
                  <a:cubicBezTo>
                    <a:pt x="739" y="32854"/>
                    <a:pt x="2389" y="34348"/>
                    <a:pt x="4193" y="34348"/>
                  </a:cubicBezTo>
                  <a:cubicBezTo>
                    <a:pt x="4250" y="34348"/>
                    <a:pt x="4308" y="34346"/>
                    <a:pt x="4366" y="34343"/>
                  </a:cubicBezTo>
                  <a:lnTo>
                    <a:pt x="4366" y="34343"/>
                  </a:lnTo>
                  <a:cubicBezTo>
                    <a:pt x="4216" y="35093"/>
                    <a:pt x="4175" y="35894"/>
                    <a:pt x="4422" y="36617"/>
                  </a:cubicBezTo>
                  <a:cubicBezTo>
                    <a:pt x="4637" y="37247"/>
                    <a:pt x="5128" y="37762"/>
                    <a:pt x="5710" y="38086"/>
                  </a:cubicBezTo>
                  <a:cubicBezTo>
                    <a:pt x="6293" y="38411"/>
                    <a:pt x="6961" y="38557"/>
                    <a:pt x="7626" y="38596"/>
                  </a:cubicBezTo>
                  <a:cubicBezTo>
                    <a:pt x="7726" y="38602"/>
                    <a:pt x="7827" y="38606"/>
                    <a:pt x="7929" y="38606"/>
                  </a:cubicBezTo>
                  <a:cubicBezTo>
                    <a:pt x="8707" y="38606"/>
                    <a:pt x="9510" y="38417"/>
                    <a:pt x="10036" y="37857"/>
                  </a:cubicBezTo>
                  <a:cubicBezTo>
                    <a:pt x="10541" y="38798"/>
                    <a:pt x="11794" y="39465"/>
                    <a:pt x="12837" y="39701"/>
                  </a:cubicBezTo>
                  <a:cubicBezTo>
                    <a:pt x="13612" y="39876"/>
                    <a:pt x="14394" y="39974"/>
                    <a:pt x="15172" y="39974"/>
                  </a:cubicBezTo>
                  <a:cubicBezTo>
                    <a:pt x="16077" y="39974"/>
                    <a:pt x="16977" y="39842"/>
                    <a:pt x="17853" y="39550"/>
                  </a:cubicBezTo>
                  <a:cubicBezTo>
                    <a:pt x="19484" y="39007"/>
                    <a:pt x="20942" y="37692"/>
                    <a:pt x="21574" y="36093"/>
                  </a:cubicBezTo>
                  <a:cubicBezTo>
                    <a:pt x="22208" y="36592"/>
                    <a:pt x="22893" y="36919"/>
                    <a:pt x="23692" y="37025"/>
                  </a:cubicBezTo>
                  <a:cubicBezTo>
                    <a:pt x="23938" y="37057"/>
                    <a:pt x="24188" y="37076"/>
                    <a:pt x="24437" y="37076"/>
                  </a:cubicBezTo>
                  <a:cubicBezTo>
                    <a:pt x="24853" y="37076"/>
                    <a:pt x="25267" y="37023"/>
                    <a:pt x="25661" y="36888"/>
                  </a:cubicBezTo>
                  <a:cubicBezTo>
                    <a:pt x="26464" y="36615"/>
                    <a:pt x="27143" y="35997"/>
                    <a:pt x="27492" y="35223"/>
                  </a:cubicBezTo>
                  <a:cubicBezTo>
                    <a:pt x="27862" y="35819"/>
                    <a:pt x="28514" y="36290"/>
                    <a:pt x="29171" y="36537"/>
                  </a:cubicBezTo>
                  <a:cubicBezTo>
                    <a:pt x="29701" y="36736"/>
                    <a:pt x="30268" y="36855"/>
                    <a:pt x="30833" y="36855"/>
                  </a:cubicBezTo>
                  <a:cubicBezTo>
                    <a:pt x="31118" y="36855"/>
                    <a:pt x="31402" y="36824"/>
                    <a:pt x="31681" y="36758"/>
                  </a:cubicBezTo>
                  <a:cubicBezTo>
                    <a:pt x="32510" y="36562"/>
                    <a:pt x="33277" y="36026"/>
                    <a:pt x="33646" y="35257"/>
                  </a:cubicBezTo>
                  <a:cubicBezTo>
                    <a:pt x="33945" y="35869"/>
                    <a:pt x="34438" y="36344"/>
                    <a:pt x="34966" y="36774"/>
                  </a:cubicBezTo>
                  <a:cubicBezTo>
                    <a:pt x="36221" y="37797"/>
                    <a:pt x="37917" y="38106"/>
                    <a:pt x="39535" y="38128"/>
                  </a:cubicBezTo>
                  <a:cubicBezTo>
                    <a:pt x="39600" y="38129"/>
                    <a:pt x="39665" y="38130"/>
                    <a:pt x="39730" y="38130"/>
                  </a:cubicBezTo>
                  <a:cubicBezTo>
                    <a:pt x="40708" y="38130"/>
                    <a:pt x="41694" y="38027"/>
                    <a:pt x="42613" y="37698"/>
                  </a:cubicBezTo>
                  <a:cubicBezTo>
                    <a:pt x="43594" y="37347"/>
                    <a:pt x="44499" y="36719"/>
                    <a:pt x="45047" y="35833"/>
                  </a:cubicBezTo>
                  <a:cubicBezTo>
                    <a:pt x="45502" y="36748"/>
                    <a:pt x="46649" y="37184"/>
                    <a:pt x="47668" y="37238"/>
                  </a:cubicBezTo>
                  <a:cubicBezTo>
                    <a:pt x="47740" y="37242"/>
                    <a:pt x="47813" y="37244"/>
                    <a:pt x="47885" y="37244"/>
                  </a:cubicBezTo>
                  <a:cubicBezTo>
                    <a:pt x="48832" y="37244"/>
                    <a:pt x="49776" y="36913"/>
                    <a:pt x="50522" y="36328"/>
                  </a:cubicBezTo>
                  <a:cubicBezTo>
                    <a:pt x="50935" y="36004"/>
                    <a:pt x="51291" y="35602"/>
                    <a:pt x="51530" y="35134"/>
                  </a:cubicBezTo>
                  <a:cubicBezTo>
                    <a:pt x="51783" y="34637"/>
                    <a:pt x="51898" y="34070"/>
                    <a:pt x="51859" y="33512"/>
                  </a:cubicBezTo>
                  <a:lnTo>
                    <a:pt x="51859" y="33512"/>
                  </a:lnTo>
                  <a:cubicBezTo>
                    <a:pt x="52016" y="33537"/>
                    <a:pt x="52174" y="33549"/>
                    <a:pt x="52332" y="33549"/>
                  </a:cubicBezTo>
                  <a:cubicBezTo>
                    <a:pt x="53283" y="33549"/>
                    <a:pt x="54209" y="33106"/>
                    <a:pt x="54828" y="32365"/>
                  </a:cubicBezTo>
                  <a:cubicBezTo>
                    <a:pt x="55548" y="31502"/>
                    <a:pt x="55818" y="30301"/>
                    <a:pt x="55612" y="29197"/>
                  </a:cubicBezTo>
                  <a:cubicBezTo>
                    <a:pt x="55406" y="28092"/>
                    <a:pt x="54634" y="26956"/>
                    <a:pt x="53665" y="26378"/>
                  </a:cubicBezTo>
                  <a:cubicBezTo>
                    <a:pt x="54532" y="25616"/>
                    <a:pt x="54885" y="24049"/>
                    <a:pt x="54588" y="22935"/>
                  </a:cubicBezTo>
                  <a:cubicBezTo>
                    <a:pt x="54291" y="21820"/>
                    <a:pt x="53483" y="20958"/>
                    <a:pt x="52531" y="20410"/>
                  </a:cubicBezTo>
                  <a:cubicBezTo>
                    <a:pt x="53602" y="19414"/>
                    <a:pt x="53795" y="17747"/>
                    <a:pt x="53427" y="16333"/>
                  </a:cubicBezTo>
                  <a:cubicBezTo>
                    <a:pt x="53191" y="15427"/>
                    <a:pt x="52738" y="14553"/>
                    <a:pt x="52015" y="13956"/>
                  </a:cubicBezTo>
                  <a:cubicBezTo>
                    <a:pt x="51437" y="13479"/>
                    <a:pt x="50579" y="13055"/>
                    <a:pt x="49803" y="13055"/>
                  </a:cubicBezTo>
                  <a:cubicBezTo>
                    <a:pt x="49611" y="13055"/>
                    <a:pt x="49423" y="13081"/>
                    <a:pt x="49246" y="13139"/>
                  </a:cubicBezTo>
                  <a:cubicBezTo>
                    <a:pt x="49627" y="11477"/>
                    <a:pt x="49109" y="9636"/>
                    <a:pt x="47915" y="8417"/>
                  </a:cubicBezTo>
                  <a:cubicBezTo>
                    <a:pt x="46970" y="7452"/>
                    <a:pt x="45464" y="6941"/>
                    <a:pt x="44049" y="6941"/>
                  </a:cubicBezTo>
                  <a:cubicBezTo>
                    <a:pt x="43677" y="6941"/>
                    <a:pt x="43310" y="6976"/>
                    <a:pt x="42963" y="7048"/>
                  </a:cubicBezTo>
                  <a:cubicBezTo>
                    <a:pt x="43089" y="5055"/>
                    <a:pt x="41872" y="3044"/>
                    <a:pt x="40047" y="2232"/>
                  </a:cubicBezTo>
                  <a:cubicBezTo>
                    <a:pt x="39488" y="1983"/>
                    <a:pt x="38878" y="1867"/>
                    <a:pt x="38261" y="1867"/>
                  </a:cubicBezTo>
                  <a:cubicBezTo>
                    <a:pt x="36864" y="1867"/>
                    <a:pt x="35430" y="2461"/>
                    <a:pt x="34461" y="3451"/>
                  </a:cubicBezTo>
                  <a:cubicBezTo>
                    <a:pt x="33527" y="1546"/>
                    <a:pt x="31548" y="195"/>
                    <a:pt x="29434" y="19"/>
                  </a:cubicBezTo>
                  <a:cubicBezTo>
                    <a:pt x="29293" y="7"/>
                    <a:pt x="29150" y="1"/>
                    <a:pt x="2900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329223" y="2601446"/>
              <a:ext cx="621499" cy="65465"/>
            </a:xfrm>
            <a:custGeom>
              <a:avLst/>
              <a:gdLst/>
              <a:ahLst/>
              <a:cxnLst/>
              <a:rect l="l" t="t" r="r" b="b"/>
              <a:pathLst>
                <a:path w="7367" h="776" fill="none" extrusionOk="0">
                  <a:moveTo>
                    <a:pt x="1" y="0"/>
                  </a:moveTo>
                  <a:cubicBezTo>
                    <a:pt x="737" y="0"/>
                    <a:pt x="737" y="775"/>
                    <a:pt x="1473" y="775"/>
                  </a:cubicBezTo>
                  <a:cubicBezTo>
                    <a:pt x="2210" y="775"/>
                    <a:pt x="2210" y="0"/>
                    <a:pt x="2946" y="0"/>
                  </a:cubicBezTo>
                  <a:cubicBezTo>
                    <a:pt x="3683" y="0"/>
                    <a:pt x="3683" y="775"/>
                    <a:pt x="4420" y="775"/>
                  </a:cubicBezTo>
                  <a:cubicBezTo>
                    <a:pt x="5156" y="775"/>
                    <a:pt x="5156" y="0"/>
                    <a:pt x="5893" y="0"/>
                  </a:cubicBezTo>
                  <a:cubicBezTo>
                    <a:pt x="6629" y="0"/>
                    <a:pt x="6629" y="775"/>
                    <a:pt x="7366" y="775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969036" y="4066494"/>
              <a:ext cx="621583" cy="65634"/>
            </a:xfrm>
            <a:custGeom>
              <a:avLst/>
              <a:gdLst/>
              <a:ahLst/>
              <a:cxnLst/>
              <a:rect l="l" t="t" r="r" b="b"/>
              <a:pathLst>
                <a:path w="7368" h="778" fill="none" extrusionOk="0">
                  <a:moveTo>
                    <a:pt x="1" y="1"/>
                  </a:moveTo>
                  <a:cubicBezTo>
                    <a:pt x="738" y="1"/>
                    <a:pt x="738" y="777"/>
                    <a:pt x="1474" y="777"/>
                  </a:cubicBezTo>
                  <a:cubicBezTo>
                    <a:pt x="2211" y="777"/>
                    <a:pt x="2211" y="1"/>
                    <a:pt x="2947" y="1"/>
                  </a:cubicBezTo>
                  <a:cubicBezTo>
                    <a:pt x="3684" y="1"/>
                    <a:pt x="3684" y="777"/>
                    <a:pt x="4420" y="777"/>
                  </a:cubicBezTo>
                  <a:cubicBezTo>
                    <a:pt x="5156" y="777"/>
                    <a:pt x="5156" y="1"/>
                    <a:pt x="5893" y="1"/>
                  </a:cubicBezTo>
                  <a:cubicBezTo>
                    <a:pt x="6630" y="1"/>
                    <a:pt x="6630" y="777"/>
                    <a:pt x="7367" y="777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4460844" y="3546733"/>
              <a:ext cx="621499" cy="65634"/>
            </a:xfrm>
            <a:custGeom>
              <a:avLst/>
              <a:gdLst/>
              <a:ahLst/>
              <a:cxnLst/>
              <a:rect l="l" t="t" r="r" b="b"/>
              <a:pathLst>
                <a:path w="7367" h="778" fill="none" extrusionOk="0">
                  <a:moveTo>
                    <a:pt x="1" y="1"/>
                  </a:moveTo>
                  <a:cubicBezTo>
                    <a:pt x="737" y="1"/>
                    <a:pt x="737" y="777"/>
                    <a:pt x="1473" y="777"/>
                  </a:cubicBezTo>
                  <a:cubicBezTo>
                    <a:pt x="2210" y="777"/>
                    <a:pt x="2210" y="1"/>
                    <a:pt x="2946" y="1"/>
                  </a:cubicBezTo>
                  <a:cubicBezTo>
                    <a:pt x="3683" y="1"/>
                    <a:pt x="3683" y="777"/>
                    <a:pt x="4420" y="777"/>
                  </a:cubicBezTo>
                  <a:cubicBezTo>
                    <a:pt x="5156" y="777"/>
                    <a:pt x="5156" y="1"/>
                    <a:pt x="5893" y="1"/>
                  </a:cubicBezTo>
                  <a:cubicBezTo>
                    <a:pt x="6629" y="1"/>
                    <a:pt x="6629" y="777"/>
                    <a:pt x="7366" y="777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3715745" y="762333"/>
              <a:ext cx="621414" cy="65550"/>
            </a:xfrm>
            <a:custGeom>
              <a:avLst/>
              <a:gdLst/>
              <a:ahLst/>
              <a:cxnLst/>
              <a:rect l="l" t="t" r="r" b="b"/>
              <a:pathLst>
                <a:path w="7366" h="777" fill="none" extrusionOk="0">
                  <a:moveTo>
                    <a:pt x="0" y="1"/>
                  </a:moveTo>
                  <a:cubicBezTo>
                    <a:pt x="736" y="1"/>
                    <a:pt x="736" y="777"/>
                    <a:pt x="1472" y="777"/>
                  </a:cubicBezTo>
                  <a:cubicBezTo>
                    <a:pt x="2209" y="777"/>
                    <a:pt x="2209" y="1"/>
                    <a:pt x="2945" y="1"/>
                  </a:cubicBezTo>
                  <a:cubicBezTo>
                    <a:pt x="3682" y="1"/>
                    <a:pt x="3682" y="777"/>
                    <a:pt x="4419" y="777"/>
                  </a:cubicBezTo>
                  <a:cubicBezTo>
                    <a:pt x="5156" y="777"/>
                    <a:pt x="5156" y="1"/>
                    <a:pt x="5892" y="1"/>
                  </a:cubicBezTo>
                  <a:cubicBezTo>
                    <a:pt x="6629" y="1"/>
                    <a:pt x="6629" y="777"/>
                    <a:pt x="7366" y="777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756492" y="2334437"/>
              <a:ext cx="684096" cy="595937"/>
            </a:xfrm>
            <a:custGeom>
              <a:avLst/>
              <a:gdLst/>
              <a:ahLst/>
              <a:cxnLst/>
              <a:rect l="l" t="t" r="r" b="b"/>
              <a:pathLst>
                <a:path w="8109" h="7064" extrusionOk="0">
                  <a:moveTo>
                    <a:pt x="2279" y="1"/>
                  </a:moveTo>
                  <a:cubicBezTo>
                    <a:pt x="1230" y="1"/>
                    <a:pt x="381" y="818"/>
                    <a:pt x="381" y="1825"/>
                  </a:cubicBezTo>
                  <a:cubicBezTo>
                    <a:pt x="381" y="1825"/>
                    <a:pt x="1" y="4345"/>
                    <a:pt x="4176" y="7064"/>
                  </a:cubicBezTo>
                  <a:cubicBezTo>
                    <a:pt x="8109" y="4503"/>
                    <a:pt x="8000" y="2165"/>
                    <a:pt x="7974" y="1855"/>
                  </a:cubicBezTo>
                  <a:cubicBezTo>
                    <a:pt x="7974" y="1845"/>
                    <a:pt x="7976" y="1835"/>
                    <a:pt x="7976" y="1825"/>
                  </a:cubicBezTo>
                  <a:cubicBezTo>
                    <a:pt x="7976" y="818"/>
                    <a:pt x="7125" y="1"/>
                    <a:pt x="6077" y="1"/>
                  </a:cubicBezTo>
                  <a:cubicBezTo>
                    <a:pt x="5028" y="1"/>
                    <a:pt x="4178" y="818"/>
                    <a:pt x="4178" y="1825"/>
                  </a:cubicBezTo>
                  <a:cubicBezTo>
                    <a:pt x="4178" y="818"/>
                    <a:pt x="3328" y="1"/>
                    <a:pt x="2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973560" y="2516999"/>
              <a:ext cx="264730" cy="264730"/>
            </a:xfrm>
            <a:custGeom>
              <a:avLst/>
              <a:gdLst/>
              <a:ahLst/>
              <a:cxnLst/>
              <a:rect l="l" t="t" r="r" b="b"/>
              <a:pathLst>
                <a:path w="3138" h="3138" extrusionOk="0">
                  <a:moveTo>
                    <a:pt x="1149" y="1"/>
                  </a:moveTo>
                  <a:lnTo>
                    <a:pt x="1149" y="1149"/>
                  </a:lnTo>
                  <a:lnTo>
                    <a:pt x="1" y="1149"/>
                  </a:lnTo>
                  <a:lnTo>
                    <a:pt x="1" y="1989"/>
                  </a:lnTo>
                  <a:lnTo>
                    <a:pt x="1149" y="1989"/>
                  </a:lnTo>
                  <a:lnTo>
                    <a:pt x="1149" y="3138"/>
                  </a:lnTo>
                  <a:lnTo>
                    <a:pt x="1989" y="3138"/>
                  </a:lnTo>
                  <a:lnTo>
                    <a:pt x="1989" y="1989"/>
                  </a:lnTo>
                  <a:lnTo>
                    <a:pt x="3138" y="1989"/>
                  </a:lnTo>
                  <a:lnTo>
                    <a:pt x="3138" y="1149"/>
                  </a:lnTo>
                  <a:lnTo>
                    <a:pt x="1989" y="1149"/>
                  </a:lnTo>
                  <a:lnTo>
                    <a:pt x="19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1648669" y="1738413"/>
              <a:ext cx="55004" cy="107309"/>
            </a:xfrm>
            <a:custGeom>
              <a:avLst/>
              <a:gdLst/>
              <a:ahLst/>
              <a:cxnLst/>
              <a:rect l="l" t="t" r="r" b="b"/>
              <a:pathLst>
                <a:path w="652" h="1272" extrusionOk="0">
                  <a:moveTo>
                    <a:pt x="321" y="0"/>
                  </a:moveTo>
                  <a:cubicBezTo>
                    <a:pt x="227" y="191"/>
                    <a:pt x="134" y="425"/>
                    <a:pt x="61" y="629"/>
                  </a:cubicBezTo>
                  <a:cubicBezTo>
                    <a:pt x="0" y="816"/>
                    <a:pt x="1" y="1043"/>
                    <a:pt x="138" y="1183"/>
                  </a:cubicBezTo>
                  <a:cubicBezTo>
                    <a:pt x="190" y="1235"/>
                    <a:pt x="261" y="1272"/>
                    <a:pt x="335" y="1272"/>
                  </a:cubicBezTo>
                  <a:cubicBezTo>
                    <a:pt x="336" y="1272"/>
                    <a:pt x="338" y="1272"/>
                    <a:pt x="340" y="1272"/>
                  </a:cubicBezTo>
                  <a:cubicBezTo>
                    <a:pt x="491" y="1267"/>
                    <a:pt x="596" y="1109"/>
                    <a:pt x="617" y="960"/>
                  </a:cubicBezTo>
                  <a:cubicBezTo>
                    <a:pt x="652" y="730"/>
                    <a:pt x="555" y="503"/>
                    <a:pt x="460" y="289"/>
                  </a:cubicBezTo>
                  <a:cubicBezTo>
                    <a:pt x="418" y="194"/>
                    <a:pt x="380" y="84"/>
                    <a:pt x="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201711" y="1739678"/>
              <a:ext cx="55004" cy="107225"/>
            </a:xfrm>
            <a:custGeom>
              <a:avLst/>
              <a:gdLst/>
              <a:ahLst/>
              <a:cxnLst/>
              <a:rect l="l" t="t" r="r" b="b"/>
              <a:pathLst>
                <a:path w="652" h="1271" extrusionOk="0">
                  <a:moveTo>
                    <a:pt x="321" y="0"/>
                  </a:moveTo>
                  <a:cubicBezTo>
                    <a:pt x="227" y="191"/>
                    <a:pt x="134" y="424"/>
                    <a:pt x="61" y="629"/>
                  </a:cubicBezTo>
                  <a:cubicBezTo>
                    <a:pt x="0" y="815"/>
                    <a:pt x="1" y="1042"/>
                    <a:pt x="138" y="1182"/>
                  </a:cubicBezTo>
                  <a:cubicBezTo>
                    <a:pt x="189" y="1234"/>
                    <a:pt x="259" y="1271"/>
                    <a:pt x="331" y="1271"/>
                  </a:cubicBezTo>
                  <a:cubicBezTo>
                    <a:pt x="334" y="1271"/>
                    <a:pt x="336" y="1271"/>
                    <a:pt x="339" y="1271"/>
                  </a:cubicBezTo>
                  <a:cubicBezTo>
                    <a:pt x="491" y="1266"/>
                    <a:pt x="595" y="1109"/>
                    <a:pt x="617" y="959"/>
                  </a:cubicBezTo>
                  <a:cubicBezTo>
                    <a:pt x="651" y="729"/>
                    <a:pt x="554" y="501"/>
                    <a:pt x="460" y="289"/>
                  </a:cubicBezTo>
                  <a:cubicBezTo>
                    <a:pt x="417" y="193"/>
                    <a:pt x="380" y="84"/>
                    <a:pt x="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424599" y="1738413"/>
              <a:ext cx="55089" cy="107309"/>
            </a:xfrm>
            <a:custGeom>
              <a:avLst/>
              <a:gdLst/>
              <a:ahLst/>
              <a:cxnLst/>
              <a:rect l="l" t="t" r="r" b="b"/>
              <a:pathLst>
                <a:path w="653" h="1272" extrusionOk="0">
                  <a:moveTo>
                    <a:pt x="322" y="0"/>
                  </a:moveTo>
                  <a:cubicBezTo>
                    <a:pt x="228" y="191"/>
                    <a:pt x="134" y="425"/>
                    <a:pt x="62" y="629"/>
                  </a:cubicBezTo>
                  <a:cubicBezTo>
                    <a:pt x="0" y="816"/>
                    <a:pt x="2" y="1043"/>
                    <a:pt x="139" y="1183"/>
                  </a:cubicBezTo>
                  <a:cubicBezTo>
                    <a:pt x="191" y="1236"/>
                    <a:pt x="261" y="1272"/>
                    <a:pt x="335" y="1272"/>
                  </a:cubicBezTo>
                  <a:cubicBezTo>
                    <a:pt x="336" y="1272"/>
                    <a:pt x="338" y="1272"/>
                    <a:pt x="340" y="1272"/>
                  </a:cubicBezTo>
                  <a:cubicBezTo>
                    <a:pt x="491" y="1267"/>
                    <a:pt x="596" y="1109"/>
                    <a:pt x="618" y="960"/>
                  </a:cubicBezTo>
                  <a:cubicBezTo>
                    <a:pt x="652" y="730"/>
                    <a:pt x="555" y="503"/>
                    <a:pt x="460" y="289"/>
                  </a:cubicBezTo>
                  <a:cubicBezTo>
                    <a:pt x="418" y="194"/>
                    <a:pt x="381" y="84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1546336" y="1909248"/>
              <a:ext cx="55089" cy="107225"/>
            </a:xfrm>
            <a:custGeom>
              <a:avLst/>
              <a:gdLst/>
              <a:ahLst/>
              <a:cxnLst/>
              <a:rect l="l" t="t" r="r" b="b"/>
              <a:pathLst>
                <a:path w="653" h="1271" extrusionOk="0">
                  <a:moveTo>
                    <a:pt x="323" y="0"/>
                  </a:moveTo>
                  <a:cubicBezTo>
                    <a:pt x="228" y="191"/>
                    <a:pt x="135" y="425"/>
                    <a:pt x="62" y="629"/>
                  </a:cubicBezTo>
                  <a:cubicBezTo>
                    <a:pt x="0" y="815"/>
                    <a:pt x="2" y="1043"/>
                    <a:pt x="139" y="1182"/>
                  </a:cubicBezTo>
                  <a:cubicBezTo>
                    <a:pt x="191" y="1234"/>
                    <a:pt x="260" y="1271"/>
                    <a:pt x="333" y="1271"/>
                  </a:cubicBezTo>
                  <a:cubicBezTo>
                    <a:pt x="335" y="1271"/>
                    <a:pt x="338" y="1271"/>
                    <a:pt x="340" y="1271"/>
                  </a:cubicBezTo>
                  <a:cubicBezTo>
                    <a:pt x="492" y="1266"/>
                    <a:pt x="597" y="1109"/>
                    <a:pt x="619" y="960"/>
                  </a:cubicBezTo>
                  <a:cubicBezTo>
                    <a:pt x="653" y="729"/>
                    <a:pt x="556" y="502"/>
                    <a:pt x="461" y="289"/>
                  </a:cubicBezTo>
                  <a:cubicBezTo>
                    <a:pt x="419" y="193"/>
                    <a:pt x="381" y="84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1208966" y="2085735"/>
              <a:ext cx="55089" cy="107225"/>
            </a:xfrm>
            <a:custGeom>
              <a:avLst/>
              <a:gdLst/>
              <a:ahLst/>
              <a:cxnLst/>
              <a:rect l="l" t="t" r="r" b="b"/>
              <a:pathLst>
                <a:path w="653" h="1271" extrusionOk="0">
                  <a:moveTo>
                    <a:pt x="323" y="0"/>
                  </a:moveTo>
                  <a:cubicBezTo>
                    <a:pt x="228" y="191"/>
                    <a:pt x="134" y="424"/>
                    <a:pt x="62" y="629"/>
                  </a:cubicBezTo>
                  <a:cubicBezTo>
                    <a:pt x="0" y="815"/>
                    <a:pt x="2" y="1042"/>
                    <a:pt x="139" y="1182"/>
                  </a:cubicBezTo>
                  <a:cubicBezTo>
                    <a:pt x="191" y="1234"/>
                    <a:pt x="260" y="1271"/>
                    <a:pt x="333" y="1271"/>
                  </a:cubicBezTo>
                  <a:cubicBezTo>
                    <a:pt x="335" y="1271"/>
                    <a:pt x="338" y="1271"/>
                    <a:pt x="340" y="1271"/>
                  </a:cubicBezTo>
                  <a:cubicBezTo>
                    <a:pt x="491" y="1266"/>
                    <a:pt x="597" y="1109"/>
                    <a:pt x="619" y="959"/>
                  </a:cubicBezTo>
                  <a:cubicBezTo>
                    <a:pt x="653" y="729"/>
                    <a:pt x="556" y="501"/>
                    <a:pt x="461" y="289"/>
                  </a:cubicBezTo>
                  <a:cubicBezTo>
                    <a:pt x="419" y="193"/>
                    <a:pt x="381" y="84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085542" y="1904946"/>
              <a:ext cx="55089" cy="107309"/>
            </a:xfrm>
            <a:custGeom>
              <a:avLst/>
              <a:gdLst/>
              <a:ahLst/>
              <a:cxnLst/>
              <a:rect l="l" t="t" r="r" b="b"/>
              <a:pathLst>
                <a:path w="653" h="1272" extrusionOk="0">
                  <a:moveTo>
                    <a:pt x="323" y="1"/>
                  </a:moveTo>
                  <a:cubicBezTo>
                    <a:pt x="229" y="191"/>
                    <a:pt x="135" y="424"/>
                    <a:pt x="62" y="629"/>
                  </a:cubicBezTo>
                  <a:cubicBezTo>
                    <a:pt x="1" y="815"/>
                    <a:pt x="3" y="1042"/>
                    <a:pt x="140" y="1182"/>
                  </a:cubicBezTo>
                  <a:cubicBezTo>
                    <a:pt x="190" y="1234"/>
                    <a:pt x="261" y="1271"/>
                    <a:pt x="333" y="1271"/>
                  </a:cubicBezTo>
                  <a:cubicBezTo>
                    <a:pt x="336" y="1271"/>
                    <a:pt x="338" y="1271"/>
                    <a:pt x="341" y="1271"/>
                  </a:cubicBezTo>
                  <a:cubicBezTo>
                    <a:pt x="492" y="1267"/>
                    <a:pt x="596" y="1110"/>
                    <a:pt x="619" y="959"/>
                  </a:cubicBezTo>
                  <a:cubicBezTo>
                    <a:pt x="652" y="730"/>
                    <a:pt x="555" y="502"/>
                    <a:pt x="461" y="290"/>
                  </a:cubicBezTo>
                  <a:cubicBezTo>
                    <a:pt x="418" y="194"/>
                    <a:pt x="381" y="84"/>
                    <a:pt x="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320073" y="1909417"/>
              <a:ext cx="55004" cy="107309"/>
            </a:xfrm>
            <a:custGeom>
              <a:avLst/>
              <a:gdLst/>
              <a:ahLst/>
              <a:cxnLst/>
              <a:rect l="l" t="t" r="r" b="b"/>
              <a:pathLst>
                <a:path w="652" h="1272" extrusionOk="0">
                  <a:moveTo>
                    <a:pt x="322" y="0"/>
                  </a:moveTo>
                  <a:cubicBezTo>
                    <a:pt x="227" y="190"/>
                    <a:pt x="134" y="424"/>
                    <a:pt x="61" y="630"/>
                  </a:cubicBezTo>
                  <a:cubicBezTo>
                    <a:pt x="0" y="816"/>
                    <a:pt x="1" y="1043"/>
                    <a:pt x="138" y="1182"/>
                  </a:cubicBezTo>
                  <a:cubicBezTo>
                    <a:pt x="190" y="1235"/>
                    <a:pt x="261" y="1271"/>
                    <a:pt x="335" y="1271"/>
                  </a:cubicBezTo>
                  <a:cubicBezTo>
                    <a:pt x="336" y="1271"/>
                    <a:pt x="338" y="1271"/>
                    <a:pt x="340" y="1271"/>
                  </a:cubicBezTo>
                  <a:cubicBezTo>
                    <a:pt x="491" y="1266"/>
                    <a:pt x="596" y="1109"/>
                    <a:pt x="617" y="960"/>
                  </a:cubicBezTo>
                  <a:cubicBezTo>
                    <a:pt x="651" y="729"/>
                    <a:pt x="555" y="502"/>
                    <a:pt x="460" y="289"/>
                  </a:cubicBezTo>
                  <a:cubicBezTo>
                    <a:pt x="417" y="194"/>
                    <a:pt x="380" y="84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447883" y="2080758"/>
              <a:ext cx="55004" cy="107309"/>
            </a:xfrm>
            <a:custGeom>
              <a:avLst/>
              <a:gdLst/>
              <a:ahLst/>
              <a:cxnLst/>
              <a:rect l="l" t="t" r="r" b="b"/>
              <a:pathLst>
                <a:path w="652" h="1272" extrusionOk="0">
                  <a:moveTo>
                    <a:pt x="321" y="1"/>
                  </a:moveTo>
                  <a:cubicBezTo>
                    <a:pt x="227" y="191"/>
                    <a:pt x="134" y="424"/>
                    <a:pt x="61" y="629"/>
                  </a:cubicBezTo>
                  <a:cubicBezTo>
                    <a:pt x="0" y="815"/>
                    <a:pt x="1" y="1042"/>
                    <a:pt x="138" y="1182"/>
                  </a:cubicBezTo>
                  <a:cubicBezTo>
                    <a:pt x="189" y="1235"/>
                    <a:pt x="259" y="1271"/>
                    <a:pt x="332" y="1271"/>
                  </a:cubicBezTo>
                  <a:cubicBezTo>
                    <a:pt x="335" y="1271"/>
                    <a:pt x="337" y="1271"/>
                    <a:pt x="340" y="1271"/>
                  </a:cubicBezTo>
                  <a:cubicBezTo>
                    <a:pt x="491" y="1267"/>
                    <a:pt x="595" y="1110"/>
                    <a:pt x="617" y="960"/>
                  </a:cubicBezTo>
                  <a:cubicBezTo>
                    <a:pt x="651" y="730"/>
                    <a:pt x="554" y="502"/>
                    <a:pt x="460" y="290"/>
                  </a:cubicBezTo>
                  <a:cubicBezTo>
                    <a:pt x="417" y="194"/>
                    <a:pt x="380" y="85"/>
                    <a:pt x="3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333824" y="2253196"/>
              <a:ext cx="55004" cy="107393"/>
            </a:xfrm>
            <a:custGeom>
              <a:avLst/>
              <a:gdLst/>
              <a:ahLst/>
              <a:cxnLst/>
              <a:rect l="l" t="t" r="r" b="b"/>
              <a:pathLst>
                <a:path w="652" h="1273" extrusionOk="0">
                  <a:moveTo>
                    <a:pt x="323" y="1"/>
                  </a:moveTo>
                  <a:cubicBezTo>
                    <a:pt x="227" y="192"/>
                    <a:pt x="134" y="425"/>
                    <a:pt x="62" y="630"/>
                  </a:cubicBezTo>
                  <a:cubicBezTo>
                    <a:pt x="0" y="816"/>
                    <a:pt x="1" y="1043"/>
                    <a:pt x="139" y="1183"/>
                  </a:cubicBezTo>
                  <a:cubicBezTo>
                    <a:pt x="190" y="1236"/>
                    <a:pt x="262" y="1272"/>
                    <a:pt x="335" y="1272"/>
                  </a:cubicBezTo>
                  <a:cubicBezTo>
                    <a:pt x="337" y="1272"/>
                    <a:pt x="338" y="1272"/>
                    <a:pt x="340" y="1272"/>
                  </a:cubicBezTo>
                  <a:cubicBezTo>
                    <a:pt x="491" y="1267"/>
                    <a:pt x="596" y="1111"/>
                    <a:pt x="618" y="960"/>
                  </a:cubicBezTo>
                  <a:cubicBezTo>
                    <a:pt x="652" y="730"/>
                    <a:pt x="555" y="503"/>
                    <a:pt x="461" y="290"/>
                  </a:cubicBezTo>
                  <a:cubicBezTo>
                    <a:pt x="418" y="195"/>
                    <a:pt x="380" y="85"/>
                    <a:pt x="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986162" y="1738413"/>
              <a:ext cx="55089" cy="107309"/>
            </a:xfrm>
            <a:custGeom>
              <a:avLst/>
              <a:gdLst/>
              <a:ahLst/>
              <a:cxnLst/>
              <a:rect l="l" t="t" r="r" b="b"/>
              <a:pathLst>
                <a:path w="653" h="1272" extrusionOk="0">
                  <a:moveTo>
                    <a:pt x="322" y="0"/>
                  </a:moveTo>
                  <a:cubicBezTo>
                    <a:pt x="228" y="191"/>
                    <a:pt x="134" y="425"/>
                    <a:pt x="62" y="629"/>
                  </a:cubicBezTo>
                  <a:cubicBezTo>
                    <a:pt x="0" y="816"/>
                    <a:pt x="2" y="1043"/>
                    <a:pt x="139" y="1183"/>
                  </a:cubicBezTo>
                  <a:cubicBezTo>
                    <a:pt x="191" y="1235"/>
                    <a:pt x="262" y="1272"/>
                    <a:pt x="335" y="1272"/>
                  </a:cubicBezTo>
                  <a:cubicBezTo>
                    <a:pt x="337" y="1272"/>
                    <a:pt x="338" y="1272"/>
                    <a:pt x="340" y="1272"/>
                  </a:cubicBezTo>
                  <a:cubicBezTo>
                    <a:pt x="491" y="1267"/>
                    <a:pt x="597" y="1109"/>
                    <a:pt x="618" y="960"/>
                  </a:cubicBezTo>
                  <a:cubicBezTo>
                    <a:pt x="652" y="730"/>
                    <a:pt x="556" y="503"/>
                    <a:pt x="460" y="289"/>
                  </a:cubicBezTo>
                  <a:cubicBezTo>
                    <a:pt x="418" y="194"/>
                    <a:pt x="381" y="84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1571729" y="2234467"/>
              <a:ext cx="55004" cy="107225"/>
            </a:xfrm>
            <a:custGeom>
              <a:avLst/>
              <a:gdLst/>
              <a:ahLst/>
              <a:cxnLst/>
              <a:rect l="l" t="t" r="r" b="b"/>
              <a:pathLst>
                <a:path w="652" h="1271" extrusionOk="0">
                  <a:moveTo>
                    <a:pt x="323" y="0"/>
                  </a:moveTo>
                  <a:cubicBezTo>
                    <a:pt x="229" y="191"/>
                    <a:pt x="134" y="424"/>
                    <a:pt x="63" y="629"/>
                  </a:cubicBezTo>
                  <a:cubicBezTo>
                    <a:pt x="1" y="815"/>
                    <a:pt x="2" y="1042"/>
                    <a:pt x="139" y="1182"/>
                  </a:cubicBezTo>
                  <a:cubicBezTo>
                    <a:pt x="190" y="1234"/>
                    <a:pt x="260" y="1271"/>
                    <a:pt x="333" y="1271"/>
                  </a:cubicBezTo>
                  <a:cubicBezTo>
                    <a:pt x="335" y="1271"/>
                    <a:pt x="338" y="1271"/>
                    <a:pt x="340" y="1271"/>
                  </a:cubicBezTo>
                  <a:cubicBezTo>
                    <a:pt x="491" y="1266"/>
                    <a:pt x="597" y="1109"/>
                    <a:pt x="619" y="959"/>
                  </a:cubicBezTo>
                  <a:cubicBezTo>
                    <a:pt x="652" y="729"/>
                    <a:pt x="556" y="501"/>
                    <a:pt x="461" y="289"/>
                  </a:cubicBezTo>
                  <a:cubicBezTo>
                    <a:pt x="419" y="193"/>
                    <a:pt x="381" y="84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1084530" y="2234467"/>
              <a:ext cx="55089" cy="107225"/>
            </a:xfrm>
            <a:custGeom>
              <a:avLst/>
              <a:gdLst/>
              <a:ahLst/>
              <a:cxnLst/>
              <a:rect l="l" t="t" r="r" b="b"/>
              <a:pathLst>
                <a:path w="653" h="1271" extrusionOk="0">
                  <a:moveTo>
                    <a:pt x="323" y="0"/>
                  </a:moveTo>
                  <a:cubicBezTo>
                    <a:pt x="229" y="191"/>
                    <a:pt x="134" y="424"/>
                    <a:pt x="63" y="629"/>
                  </a:cubicBezTo>
                  <a:cubicBezTo>
                    <a:pt x="1" y="815"/>
                    <a:pt x="2" y="1042"/>
                    <a:pt x="140" y="1182"/>
                  </a:cubicBezTo>
                  <a:cubicBezTo>
                    <a:pt x="191" y="1234"/>
                    <a:pt x="261" y="1271"/>
                    <a:pt x="333" y="1271"/>
                  </a:cubicBezTo>
                  <a:cubicBezTo>
                    <a:pt x="335" y="1271"/>
                    <a:pt x="338" y="1271"/>
                    <a:pt x="340" y="1271"/>
                  </a:cubicBezTo>
                  <a:cubicBezTo>
                    <a:pt x="491" y="1266"/>
                    <a:pt x="597" y="1109"/>
                    <a:pt x="619" y="959"/>
                  </a:cubicBezTo>
                  <a:cubicBezTo>
                    <a:pt x="653" y="729"/>
                    <a:pt x="556" y="501"/>
                    <a:pt x="461" y="289"/>
                  </a:cubicBezTo>
                  <a:cubicBezTo>
                    <a:pt x="419" y="193"/>
                    <a:pt x="381" y="84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692914" y="1098436"/>
              <a:ext cx="1355790" cy="582861"/>
            </a:xfrm>
            <a:custGeom>
              <a:avLst/>
              <a:gdLst/>
              <a:ahLst/>
              <a:cxnLst/>
              <a:rect l="l" t="t" r="r" b="b"/>
              <a:pathLst>
                <a:path w="16071" h="6909" extrusionOk="0">
                  <a:moveTo>
                    <a:pt x="7366" y="0"/>
                  </a:moveTo>
                  <a:cubicBezTo>
                    <a:pt x="7046" y="0"/>
                    <a:pt x="6732" y="40"/>
                    <a:pt x="6441" y="117"/>
                  </a:cubicBezTo>
                  <a:cubicBezTo>
                    <a:pt x="5173" y="452"/>
                    <a:pt x="4214" y="1632"/>
                    <a:pt x="4139" y="2961"/>
                  </a:cubicBezTo>
                  <a:cubicBezTo>
                    <a:pt x="3774" y="2756"/>
                    <a:pt x="3341" y="2656"/>
                    <a:pt x="2895" y="2656"/>
                  </a:cubicBezTo>
                  <a:cubicBezTo>
                    <a:pt x="2126" y="2656"/>
                    <a:pt x="1322" y="2952"/>
                    <a:pt x="771" y="3513"/>
                  </a:cubicBezTo>
                  <a:cubicBezTo>
                    <a:pt x="235" y="4060"/>
                    <a:pt x="0" y="4992"/>
                    <a:pt x="44" y="5779"/>
                  </a:cubicBezTo>
                  <a:cubicBezTo>
                    <a:pt x="79" y="6417"/>
                    <a:pt x="622" y="6909"/>
                    <a:pt x="1260" y="6909"/>
                  </a:cubicBezTo>
                  <a:lnTo>
                    <a:pt x="14598" y="6909"/>
                  </a:lnTo>
                  <a:cubicBezTo>
                    <a:pt x="15459" y="6909"/>
                    <a:pt x="16070" y="6031"/>
                    <a:pt x="15732" y="5239"/>
                  </a:cubicBezTo>
                  <a:cubicBezTo>
                    <a:pt x="15730" y="5234"/>
                    <a:pt x="15728" y="5229"/>
                    <a:pt x="15725" y="5224"/>
                  </a:cubicBezTo>
                  <a:cubicBezTo>
                    <a:pt x="15510" y="4732"/>
                    <a:pt x="15002" y="4368"/>
                    <a:pt x="14470" y="4368"/>
                  </a:cubicBezTo>
                  <a:cubicBezTo>
                    <a:pt x="14431" y="4368"/>
                    <a:pt x="14392" y="4370"/>
                    <a:pt x="14353" y="4374"/>
                  </a:cubicBezTo>
                  <a:cubicBezTo>
                    <a:pt x="14438" y="3268"/>
                    <a:pt x="14113" y="2279"/>
                    <a:pt x="13323" y="1650"/>
                  </a:cubicBezTo>
                  <a:cubicBezTo>
                    <a:pt x="12862" y="1283"/>
                    <a:pt x="12236" y="1128"/>
                    <a:pt x="11611" y="1128"/>
                  </a:cubicBezTo>
                  <a:cubicBezTo>
                    <a:pt x="11107" y="1128"/>
                    <a:pt x="10604" y="1229"/>
                    <a:pt x="10188" y="1401"/>
                  </a:cubicBezTo>
                  <a:cubicBezTo>
                    <a:pt x="9576" y="442"/>
                    <a:pt x="8436" y="0"/>
                    <a:pt x="7366" y="0"/>
                  </a:cubicBezTo>
                  <a:close/>
                </a:path>
              </a:pathLst>
            </a:custGeom>
            <a:solidFill>
              <a:srgbClr val="3B6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1307502" y="3029420"/>
              <a:ext cx="555527" cy="563288"/>
            </a:xfrm>
            <a:custGeom>
              <a:avLst/>
              <a:gdLst/>
              <a:ahLst/>
              <a:cxnLst/>
              <a:rect l="l" t="t" r="r" b="b"/>
              <a:pathLst>
                <a:path w="6585" h="6677" extrusionOk="0">
                  <a:moveTo>
                    <a:pt x="3293" y="1644"/>
                  </a:moveTo>
                  <a:cubicBezTo>
                    <a:pt x="4215" y="1644"/>
                    <a:pt x="4964" y="2403"/>
                    <a:pt x="4964" y="3338"/>
                  </a:cubicBezTo>
                  <a:cubicBezTo>
                    <a:pt x="4964" y="4273"/>
                    <a:pt x="4215" y="5032"/>
                    <a:pt x="3293" y="5032"/>
                  </a:cubicBezTo>
                  <a:cubicBezTo>
                    <a:pt x="2370" y="5032"/>
                    <a:pt x="1622" y="4273"/>
                    <a:pt x="1622" y="3338"/>
                  </a:cubicBezTo>
                  <a:cubicBezTo>
                    <a:pt x="1622" y="2403"/>
                    <a:pt x="2370" y="1644"/>
                    <a:pt x="3293" y="1644"/>
                  </a:cubicBezTo>
                  <a:close/>
                  <a:moveTo>
                    <a:pt x="3043" y="1"/>
                  </a:moveTo>
                  <a:lnTo>
                    <a:pt x="2896" y="268"/>
                  </a:lnTo>
                  <a:cubicBezTo>
                    <a:pt x="2620" y="304"/>
                    <a:pt x="2356" y="377"/>
                    <a:pt x="2108" y="483"/>
                  </a:cubicBezTo>
                  <a:lnTo>
                    <a:pt x="1869" y="318"/>
                  </a:lnTo>
                  <a:lnTo>
                    <a:pt x="1430" y="575"/>
                  </a:lnTo>
                  <a:lnTo>
                    <a:pt x="1434" y="880"/>
                  </a:lnTo>
                  <a:cubicBezTo>
                    <a:pt x="1219" y="1049"/>
                    <a:pt x="1025" y="1246"/>
                    <a:pt x="860" y="1466"/>
                  </a:cubicBezTo>
                  <a:lnTo>
                    <a:pt x="571" y="1444"/>
                  </a:lnTo>
                  <a:lnTo>
                    <a:pt x="318" y="1890"/>
                  </a:lnTo>
                  <a:lnTo>
                    <a:pt x="471" y="2151"/>
                  </a:lnTo>
                  <a:cubicBezTo>
                    <a:pt x="368" y="2402"/>
                    <a:pt x="298" y="2670"/>
                    <a:pt x="263" y="2950"/>
                  </a:cubicBezTo>
                  <a:lnTo>
                    <a:pt x="1" y="3078"/>
                  </a:lnTo>
                  <a:lnTo>
                    <a:pt x="2" y="3592"/>
                  </a:lnTo>
                  <a:lnTo>
                    <a:pt x="264" y="3741"/>
                  </a:lnTo>
                  <a:cubicBezTo>
                    <a:pt x="300" y="4021"/>
                    <a:pt x="373" y="4289"/>
                    <a:pt x="477" y="4539"/>
                  </a:cubicBezTo>
                  <a:lnTo>
                    <a:pt x="313" y="4781"/>
                  </a:lnTo>
                  <a:lnTo>
                    <a:pt x="568" y="5227"/>
                  </a:lnTo>
                  <a:lnTo>
                    <a:pt x="869" y="5222"/>
                  </a:lnTo>
                  <a:cubicBezTo>
                    <a:pt x="1035" y="5441"/>
                    <a:pt x="1229" y="5638"/>
                    <a:pt x="1447" y="5806"/>
                  </a:cubicBezTo>
                  <a:lnTo>
                    <a:pt x="1425" y="6098"/>
                  </a:lnTo>
                  <a:lnTo>
                    <a:pt x="1865" y="6355"/>
                  </a:lnTo>
                  <a:lnTo>
                    <a:pt x="2122" y="6199"/>
                  </a:lnTo>
                  <a:cubicBezTo>
                    <a:pt x="2370" y="6304"/>
                    <a:pt x="2634" y="6376"/>
                    <a:pt x="2910" y="6411"/>
                  </a:cubicBezTo>
                  <a:lnTo>
                    <a:pt x="3036" y="6676"/>
                  </a:lnTo>
                  <a:lnTo>
                    <a:pt x="3544" y="6675"/>
                  </a:lnTo>
                  <a:lnTo>
                    <a:pt x="3691" y="6409"/>
                  </a:lnTo>
                  <a:cubicBezTo>
                    <a:pt x="3966" y="6372"/>
                    <a:pt x="4230" y="6300"/>
                    <a:pt x="4478" y="6193"/>
                  </a:cubicBezTo>
                  <a:lnTo>
                    <a:pt x="4716" y="6359"/>
                  </a:lnTo>
                  <a:lnTo>
                    <a:pt x="5156" y="6101"/>
                  </a:lnTo>
                  <a:lnTo>
                    <a:pt x="5151" y="5796"/>
                  </a:lnTo>
                  <a:cubicBezTo>
                    <a:pt x="5368" y="5627"/>
                    <a:pt x="5561" y="5431"/>
                    <a:pt x="5726" y="5210"/>
                  </a:cubicBezTo>
                  <a:lnTo>
                    <a:pt x="6016" y="5233"/>
                  </a:lnTo>
                  <a:lnTo>
                    <a:pt x="6269" y="4787"/>
                  </a:lnTo>
                  <a:lnTo>
                    <a:pt x="6115" y="4526"/>
                  </a:lnTo>
                  <a:cubicBezTo>
                    <a:pt x="6218" y="4274"/>
                    <a:pt x="6289" y="4006"/>
                    <a:pt x="6323" y="3727"/>
                  </a:cubicBezTo>
                  <a:lnTo>
                    <a:pt x="6585" y="3599"/>
                  </a:lnTo>
                  <a:lnTo>
                    <a:pt x="6584" y="3084"/>
                  </a:lnTo>
                  <a:lnTo>
                    <a:pt x="6321" y="2936"/>
                  </a:lnTo>
                  <a:cubicBezTo>
                    <a:pt x="6286" y="2656"/>
                    <a:pt x="6214" y="2388"/>
                    <a:pt x="6109" y="2137"/>
                  </a:cubicBezTo>
                  <a:lnTo>
                    <a:pt x="6272" y="1895"/>
                  </a:lnTo>
                  <a:lnTo>
                    <a:pt x="6018" y="1449"/>
                  </a:lnTo>
                  <a:lnTo>
                    <a:pt x="5717" y="1454"/>
                  </a:lnTo>
                  <a:cubicBezTo>
                    <a:pt x="5551" y="1235"/>
                    <a:pt x="5356" y="1038"/>
                    <a:pt x="5140" y="871"/>
                  </a:cubicBezTo>
                  <a:lnTo>
                    <a:pt x="5162" y="578"/>
                  </a:lnTo>
                  <a:lnTo>
                    <a:pt x="4722" y="321"/>
                  </a:lnTo>
                  <a:lnTo>
                    <a:pt x="4464" y="477"/>
                  </a:lnTo>
                  <a:cubicBezTo>
                    <a:pt x="4216" y="373"/>
                    <a:pt x="3952" y="301"/>
                    <a:pt x="3676" y="266"/>
                  </a:cubicBezTo>
                  <a:lnTo>
                    <a:pt x="3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1745687" y="2599168"/>
              <a:ext cx="429658" cy="435564"/>
            </a:xfrm>
            <a:custGeom>
              <a:avLst/>
              <a:gdLst/>
              <a:ahLst/>
              <a:cxnLst/>
              <a:rect l="l" t="t" r="r" b="b"/>
              <a:pathLst>
                <a:path w="5093" h="5163" extrusionOk="0">
                  <a:moveTo>
                    <a:pt x="2546" y="1271"/>
                  </a:moveTo>
                  <a:cubicBezTo>
                    <a:pt x="3259" y="1271"/>
                    <a:pt x="3838" y="1858"/>
                    <a:pt x="3838" y="2581"/>
                  </a:cubicBezTo>
                  <a:cubicBezTo>
                    <a:pt x="3838" y="3305"/>
                    <a:pt x="3259" y="3891"/>
                    <a:pt x="2546" y="3891"/>
                  </a:cubicBezTo>
                  <a:cubicBezTo>
                    <a:pt x="1833" y="3891"/>
                    <a:pt x="1254" y="3305"/>
                    <a:pt x="1254" y="2581"/>
                  </a:cubicBezTo>
                  <a:cubicBezTo>
                    <a:pt x="1254" y="1858"/>
                    <a:pt x="1833" y="1271"/>
                    <a:pt x="2546" y="1271"/>
                  </a:cubicBezTo>
                  <a:close/>
                  <a:moveTo>
                    <a:pt x="2744" y="0"/>
                  </a:moveTo>
                  <a:lnTo>
                    <a:pt x="2352" y="1"/>
                  </a:lnTo>
                  <a:lnTo>
                    <a:pt x="2239" y="207"/>
                  </a:lnTo>
                  <a:cubicBezTo>
                    <a:pt x="2026" y="235"/>
                    <a:pt x="1821" y="291"/>
                    <a:pt x="1629" y="373"/>
                  </a:cubicBezTo>
                  <a:lnTo>
                    <a:pt x="1445" y="245"/>
                  </a:lnTo>
                  <a:lnTo>
                    <a:pt x="1105" y="444"/>
                  </a:lnTo>
                  <a:lnTo>
                    <a:pt x="1109" y="680"/>
                  </a:lnTo>
                  <a:cubicBezTo>
                    <a:pt x="941" y="810"/>
                    <a:pt x="792" y="963"/>
                    <a:pt x="665" y="1133"/>
                  </a:cubicBezTo>
                  <a:lnTo>
                    <a:pt x="440" y="1116"/>
                  </a:lnTo>
                  <a:lnTo>
                    <a:pt x="245" y="1461"/>
                  </a:lnTo>
                  <a:lnTo>
                    <a:pt x="363" y="1663"/>
                  </a:lnTo>
                  <a:cubicBezTo>
                    <a:pt x="284" y="1857"/>
                    <a:pt x="229" y="2065"/>
                    <a:pt x="203" y="2282"/>
                  </a:cubicBezTo>
                  <a:lnTo>
                    <a:pt x="0" y="2379"/>
                  </a:lnTo>
                  <a:lnTo>
                    <a:pt x="1" y="2778"/>
                  </a:lnTo>
                  <a:lnTo>
                    <a:pt x="204" y="2893"/>
                  </a:lnTo>
                  <a:cubicBezTo>
                    <a:pt x="231" y="3109"/>
                    <a:pt x="287" y="3316"/>
                    <a:pt x="368" y="3510"/>
                  </a:cubicBezTo>
                  <a:lnTo>
                    <a:pt x="242" y="3698"/>
                  </a:lnTo>
                  <a:lnTo>
                    <a:pt x="438" y="4042"/>
                  </a:lnTo>
                  <a:lnTo>
                    <a:pt x="672" y="4038"/>
                  </a:lnTo>
                  <a:cubicBezTo>
                    <a:pt x="800" y="4208"/>
                    <a:pt x="950" y="4360"/>
                    <a:pt x="1118" y="4489"/>
                  </a:cubicBezTo>
                  <a:lnTo>
                    <a:pt x="1101" y="4716"/>
                  </a:lnTo>
                  <a:lnTo>
                    <a:pt x="1442" y="4914"/>
                  </a:lnTo>
                  <a:lnTo>
                    <a:pt x="1640" y="4794"/>
                  </a:lnTo>
                  <a:cubicBezTo>
                    <a:pt x="1832" y="4875"/>
                    <a:pt x="2037" y="4930"/>
                    <a:pt x="2250" y="4957"/>
                  </a:cubicBezTo>
                  <a:lnTo>
                    <a:pt x="2347" y="5162"/>
                  </a:lnTo>
                  <a:lnTo>
                    <a:pt x="2740" y="5162"/>
                  </a:lnTo>
                  <a:lnTo>
                    <a:pt x="2853" y="4956"/>
                  </a:lnTo>
                  <a:cubicBezTo>
                    <a:pt x="3067" y="4928"/>
                    <a:pt x="3271" y="4871"/>
                    <a:pt x="3462" y="4789"/>
                  </a:cubicBezTo>
                  <a:lnTo>
                    <a:pt x="3647" y="4918"/>
                  </a:lnTo>
                  <a:lnTo>
                    <a:pt x="3987" y="4718"/>
                  </a:lnTo>
                  <a:lnTo>
                    <a:pt x="3983" y="4482"/>
                  </a:lnTo>
                  <a:cubicBezTo>
                    <a:pt x="4151" y="4352"/>
                    <a:pt x="4300" y="4200"/>
                    <a:pt x="4428" y="4029"/>
                  </a:cubicBezTo>
                  <a:lnTo>
                    <a:pt x="4651" y="4046"/>
                  </a:lnTo>
                  <a:lnTo>
                    <a:pt x="4848" y="3701"/>
                  </a:lnTo>
                  <a:lnTo>
                    <a:pt x="4729" y="3500"/>
                  </a:lnTo>
                  <a:cubicBezTo>
                    <a:pt x="4808" y="3305"/>
                    <a:pt x="4863" y="3098"/>
                    <a:pt x="4890" y="2881"/>
                  </a:cubicBezTo>
                  <a:lnTo>
                    <a:pt x="5092" y="2783"/>
                  </a:lnTo>
                  <a:lnTo>
                    <a:pt x="5091" y="2385"/>
                  </a:lnTo>
                  <a:lnTo>
                    <a:pt x="4888" y="2269"/>
                  </a:lnTo>
                  <a:cubicBezTo>
                    <a:pt x="4861" y="2054"/>
                    <a:pt x="4805" y="1846"/>
                    <a:pt x="4725" y="1652"/>
                  </a:cubicBezTo>
                  <a:lnTo>
                    <a:pt x="4850" y="1465"/>
                  </a:lnTo>
                  <a:lnTo>
                    <a:pt x="4654" y="1120"/>
                  </a:lnTo>
                  <a:lnTo>
                    <a:pt x="4421" y="1124"/>
                  </a:lnTo>
                  <a:cubicBezTo>
                    <a:pt x="4292" y="954"/>
                    <a:pt x="4142" y="802"/>
                    <a:pt x="3975" y="673"/>
                  </a:cubicBezTo>
                  <a:lnTo>
                    <a:pt x="3991" y="446"/>
                  </a:lnTo>
                  <a:lnTo>
                    <a:pt x="3651" y="248"/>
                  </a:lnTo>
                  <a:lnTo>
                    <a:pt x="3452" y="369"/>
                  </a:lnTo>
                  <a:cubicBezTo>
                    <a:pt x="3260" y="287"/>
                    <a:pt x="3055" y="232"/>
                    <a:pt x="2842" y="205"/>
                  </a:cubicBezTo>
                  <a:lnTo>
                    <a:pt x="27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2585695" y="1517466"/>
              <a:ext cx="475720" cy="570544"/>
            </a:xfrm>
            <a:custGeom>
              <a:avLst/>
              <a:gdLst/>
              <a:ahLst/>
              <a:cxnLst/>
              <a:rect l="l" t="t" r="r" b="b"/>
              <a:pathLst>
                <a:path w="5639" h="6763" fill="none" extrusionOk="0">
                  <a:moveTo>
                    <a:pt x="0" y="5417"/>
                  </a:moveTo>
                  <a:cubicBezTo>
                    <a:pt x="1124" y="6663"/>
                    <a:pt x="3046" y="6762"/>
                    <a:pt x="4292" y="5639"/>
                  </a:cubicBezTo>
                  <a:cubicBezTo>
                    <a:pt x="5539" y="4515"/>
                    <a:pt x="5638" y="2593"/>
                    <a:pt x="4514" y="1347"/>
                  </a:cubicBezTo>
                  <a:cubicBezTo>
                    <a:pt x="3391" y="100"/>
                    <a:pt x="1469" y="1"/>
                    <a:pt x="222" y="1125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2583501" y="1969399"/>
              <a:ext cx="65128" cy="67996"/>
            </a:xfrm>
            <a:custGeom>
              <a:avLst/>
              <a:gdLst/>
              <a:ahLst/>
              <a:cxnLst/>
              <a:rect l="l" t="t" r="r" b="b"/>
              <a:pathLst>
                <a:path w="772" h="806" fill="none" extrusionOk="0">
                  <a:moveTo>
                    <a:pt x="105" y="806"/>
                  </a:moveTo>
                  <a:cubicBezTo>
                    <a:pt x="67" y="593"/>
                    <a:pt x="20" y="278"/>
                    <a:pt x="0" y="63"/>
                  </a:cubicBezTo>
                  <a:cubicBezTo>
                    <a:pt x="211" y="35"/>
                    <a:pt x="559" y="1"/>
                    <a:pt x="772" y="6"/>
                  </a:cubicBezTo>
                </a:path>
              </a:pathLst>
            </a:custGeom>
            <a:noFill/>
            <a:ln w="5150" cap="rnd" cmpd="sng">
              <a:solidFill>
                <a:srgbClr val="7E6CF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3219096" y="3816695"/>
              <a:ext cx="364699" cy="463403"/>
            </a:xfrm>
            <a:custGeom>
              <a:avLst/>
              <a:gdLst/>
              <a:ahLst/>
              <a:cxnLst/>
              <a:rect l="l" t="t" r="r" b="b"/>
              <a:pathLst>
                <a:path w="4323" h="5493" extrusionOk="0">
                  <a:moveTo>
                    <a:pt x="1319" y="1"/>
                  </a:moveTo>
                  <a:lnTo>
                    <a:pt x="0" y="2523"/>
                  </a:lnTo>
                  <a:lnTo>
                    <a:pt x="2328" y="2523"/>
                  </a:lnTo>
                  <a:lnTo>
                    <a:pt x="1417" y="5492"/>
                  </a:lnTo>
                  <a:lnTo>
                    <a:pt x="4322" y="1762"/>
                  </a:lnTo>
                  <a:lnTo>
                    <a:pt x="2540" y="1762"/>
                  </a:lnTo>
                  <a:lnTo>
                    <a:pt x="3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3788972" y="3149637"/>
              <a:ext cx="369255" cy="369255"/>
            </a:xfrm>
            <a:custGeom>
              <a:avLst/>
              <a:gdLst/>
              <a:ahLst/>
              <a:cxnLst/>
              <a:rect l="l" t="t" r="r" b="b"/>
              <a:pathLst>
                <a:path w="4377" h="4377" extrusionOk="0">
                  <a:moveTo>
                    <a:pt x="2799" y="1"/>
                  </a:moveTo>
                  <a:cubicBezTo>
                    <a:pt x="2565" y="1"/>
                    <a:pt x="2375" y="190"/>
                    <a:pt x="2375" y="425"/>
                  </a:cubicBezTo>
                  <a:cubicBezTo>
                    <a:pt x="2375" y="522"/>
                    <a:pt x="2409" y="611"/>
                    <a:pt x="2464" y="683"/>
                  </a:cubicBezTo>
                  <a:cubicBezTo>
                    <a:pt x="2488" y="724"/>
                    <a:pt x="2602" y="935"/>
                    <a:pt x="2459" y="1091"/>
                  </a:cubicBezTo>
                  <a:lnTo>
                    <a:pt x="1090" y="1091"/>
                  </a:lnTo>
                  <a:lnTo>
                    <a:pt x="1090" y="2391"/>
                  </a:lnTo>
                  <a:cubicBezTo>
                    <a:pt x="1033" y="2444"/>
                    <a:pt x="968" y="2461"/>
                    <a:pt x="906" y="2461"/>
                  </a:cubicBezTo>
                  <a:cubicBezTo>
                    <a:pt x="783" y="2461"/>
                    <a:pt x="674" y="2391"/>
                    <a:pt x="674" y="2391"/>
                  </a:cubicBezTo>
                  <a:cubicBezTo>
                    <a:pt x="604" y="2340"/>
                    <a:pt x="519" y="2309"/>
                    <a:pt x="425" y="2309"/>
                  </a:cubicBezTo>
                  <a:cubicBezTo>
                    <a:pt x="191" y="2309"/>
                    <a:pt x="1" y="2499"/>
                    <a:pt x="1" y="2733"/>
                  </a:cubicBezTo>
                  <a:cubicBezTo>
                    <a:pt x="1" y="2968"/>
                    <a:pt x="191" y="3157"/>
                    <a:pt x="425" y="3157"/>
                  </a:cubicBezTo>
                  <a:cubicBezTo>
                    <a:pt x="523" y="3157"/>
                    <a:pt x="611" y="3123"/>
                    <a:pt x="683" y="3068"/>
                  </a:cubicBezTo>
                  <a:cubicBezTo>
                    <a:pt x="708" y="3053"/>
                    <a:pt x="801" y="3002"/>
                    <a:pt x="905" y="3002"/>
                  </a:cubicBezTo>
                  <a:cubicBezTo>
                    <a:pt x="967" y="3002"/>
                    <a:pt x="1033" y="3020"/>
                    <a:pt x="1090" y="3073"/>
                  </a:cubicBezTo>
                  <a:lnTo>
                    <a:pt x="1090" y="4376"/>
                  </a:lnTo>
                  <a:lnTo>
                    <a:pt x="2393" y="4376"/>
                  </a:lnTo>
                  <a:cubicBezTo>
                    <a:pt x="2536" y="4222"/>
                    <a:pt x="2423" y="4009"/>
                    <a:pt x="2398" y="3968"/>
                  </a:cubicBezTo>
                  <a:cubicBezTo>
                    <a:pt x="2343" y="3897"/>
                    <a:pt x="2309" y="3809"/>
                    <a:pt x="2309" y="3711"/>
                  </a:cubicBezTo>
                  <a:cubicBezTo>
                    <a:pt x="2309" y="3477"/>
                    <a:pt x="2499" y="3286"/>
                    <a:pt x="2734" y="3286"/>
                  </a:cubicBezTo>
                  <a:cubicBezTo>
                    <a:pt x="2968" y="3286"/>
                    <a:pt x="3158" y="3477"/>
                    <a:pt x="3158" y="3711"/>
                  </a:cubicBezTo>
                  <a:cubicBezTo>
                    <a:pt x="3158" y="3804"/>
                    <a:pt x="3127" y="3890"/>
                    <a:pt x="3076" y="3960"/>
                  </a:cubicBezTo>
                  <a:cubicBezTo>
                    <a:pt x="3076" y="3960"/>
                    <a:pt x="2917" y="4204"/>
                    <a:pt x="3076" y="4376"/>
                  </a:cubicBezTo>
                  <a:lnTo>
                    <a:pt x="4376" y="4376"/>
                  </a:lnTo>
                  <a:lnTo>
                    <a:pt x="4376" y="3073"/>
                  </a:lnTo>
                  <a:cubicBezTo>
                    <a:pt x="4319" y="3020"/>
                    <a:pt x="4253" y="3002"/>
                    <a:pt x="4192" y="3002"/>
                  </a:cubicBezTo>
                  <a:cubicBezTo>
                    <a:pt x="4088" y="3002"/>
                    <a:pt x="3995" y="3053"/>
                    <a:pt x="3969" y="3068"/>
                  </a:cubicBezTo>
                  <a:cubicBezTo>
                    <a:pt x="3898" y="3123"/>
                    <a:pt x="3809" y="3157"/>
                    <a:pt x="3712" y="3157"/>
                  </a:cubicBezTo>
                  <a:cubicBezTo>
                    <a:pt x="3477" y="3157"/>
                    <a:pt x="3287" y="2968"/>
                    <a:pt x="3287" y="2733"/>
                  </a:cubicBezTo>
                  <a:cubicBezTo>
                    <a:pt x="3287" y="2499"/>
                    <a:pt x="3477" y="2309"/>
                    <a:pt x="3712" y="2309"/>
                  </a:cubicBezTo>
                  <a:cubicBezTo>
                    <a:pt x="3804" y="2309"/>
                    <a:pt x="3890" y="2340"/>
                    <a:pt x="3960" y="2391"/>
                  </a:cubicBezTo>
                  <a:cubicBezTo>
                    <a:pt x="3960" y="2391"/>
                    <a:pt x="4069" y="2461"/>
                    <a:pt x="4192" y="2461"/>
                  </a:cubicBezTo>
                  <a:cubicBezTo>
                    <a:pt x="4253" y="2461"/>
                    <a:pt x="4319" y="2444"/>
                    <a:pt x="4376" y="2391"/>
                  </a:cubicBezTo>
                  <a:lnTo>
                    <a:pt x="4376" y="1091"/>
                  </a:lnTo>
                  <a:lnTo>
                    <a:pt x="3142" y="1091"/>
                  </a:lnTo>
                  <a:cubicBezTo>
                    <a:pt x="2983" y="919"/>
                    <a:pt x="3142" y="674"/>
                    <a:pt x="3142" y="674"/>
                  </a:cubicBezTo>
                  <a:lnTo>
                    <a:pt x="3141" y="674"/>
                  </a:lnTo>
                  <a:cubicBezTo>
                    <a:pt x="3193" y="604"/>
                    <a:pt x="3224" y="519"/>
                    <a:pt x="3224" y="425"/>
                  </a:cubicBezTo>
                  <a:cubicBezTo>
                    <a:pt x="3224" y="190"/>
                    <a:pt x="3034" y="1"/>
                    <a:pt x="2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2867216" y="832945"/>
              <a:ext cx="277300" cy="369255"/>
            </a:xfrm>
            <a:custGeom>
              <a:avLst/>
              <a:gdLst/>
              <a:ahLst/>
              <a:cxnLst/>
              <a:rect l="l" t="t" r="r" b="b"/>
              <a:pathLst>
                <a:path w="3287" h="4377" extrusionOk="0">
                  <a:moveTo>
                    <a:pt x="1709" y="1"/>
                  </a:moveTo>
                  <a:cubicBezTo>
                    <a:pt x="1475" y="1"/>
                    <a:pt x="1285" y="190"/>
                    <a:pt x="1285" y="425"/>
                  </a:cubicBezTo>
                  <a:cubicBezTo>
                    <a:pt x="1285" y="522"/>
                    <a:pt x="1319" y="611"/>
                    <a:pt x="1374" y="683"/>
                  </a:cubicBezTo>
                  <a:cubicBezTo>
                    <a:pt x="1398" y="724"/>
                    <a:pt x="1513" y="935"/>
                    <a:pt x="1369" y="1091"/>
                  </a:cubicBezTo>
                  <a:lnTo>
                    <a:pt x="0" y="1091"/>
                  </a:lnTo>
                  <a:lnTo>
                    <a:pt x="0" y="2393"/>
                  </a:lnTo>
                  <a:cubicBezTo>
                    <a:pt x="58" y="2446"/>
                    <a:pt x="123" y="2464"/>
                    <a:pt x="185" y="2464"/>
                  </a:cubicBezTo>
                  <a:cubicBezTo>
                    <a:pt x="289" y="2464"/>
                    <a:pt x="382" y="2413"/>
                    <a:pt x="408" y="2399"/>
                  </a:cubicBezTo>
                  <a:cubicBezTo>
                    <a:pt x="480" y="2344"/>
                    <a:pt x="568" y="2309"/>
                    <a:pt x="666" y="2309"/>
                  </a:cubicBezTo>
                  <a:cubicBezTo>
                    <a:pt x="900" y="2309"/>
                    <a:pt x="1090" y="2499"/>
                    <a:pt x="1090" y="2734"/>
                  </a:cubicBezTo>
                  <a:cubicBezTo>
                    <a:pt x="1090" y="2968"/>
                    <a:pt x="900" y="3158"/>
                    <a:pt x="666" y="3158"/>
                  </a:cubicBezTo>
                  <a:cubicBezTo>
                    <a:pt x="572" y="3158"/>
                    <a:pt x="487" y="3127"/>
                    <a:pt x="417" y="3076"/>
                  </a:cubicBezTo>
                  <a:cubicBezTo>
                    <a:pt x="417" y="3076"/>
                    <a:pt x="308" y="3005"/>
                    <a:pt x="185" y="3005"/>
                  </a:cubicBezTo>
                  <a:cubicBezTo>
                    <a:pt x="123" y="3005"/>
                    <a:pt x="58" y="3023"/>
                    <a:pt x="0" y="3076"/>
                  </a:cubicBezTo>
                  <a:lnTo>
                    <a:pt x="0" y="4376"/>
                  </a:lnTo>
                  <a:lnTo>
                    <a:pt x="1303" y="4376"/>
                  </a:lnTo>
                  <a:cubicBezTo>
                    <a:pt x="1446" y="4222"/>
                    <a:pt x="1333" y="4009"/>
                    <a:pt x="1308" y="3968"/>
                  </a:cubicBezTo>
                  <a:cubicBezTo>
                    <a:pt x="1253" y="3897"/>
                    <a:pt x="1219" y="3809"/>
                    <a:pt x="1219" y="3711"/>
                  </a:cubicBezTo>
                  <a:cubicBezTo>
                    <a:pt x="1219" y="3477"/>
                    <a:pt x="1409" y="3286"/>
                    <a:pt x="1644" y="3286"/>
                  </a:cubicBezTo>
                  <a:cubicBezTo>
                    <a:pt x="1878" y="3286"/>
                    <a:pt x="2068" y="3477"/>
                    <a:pt x="2068" y="3711"/>
                  </a:cubicBezTo>
                  <a:cubicBezTo>
                    <a:pt x="2068" y="3804"/>
                    <a:pt x="2037" y="3890"/>
                    <a:pt x="1986" y="3961"/>
                  </a:cubicBezTo>
                  <a:cubicBezTo>
                    <a:pt x="1986" y="3961"/>
                    <a:pt x="1827" y="4204"/>
                    <a:pt x="1986" y="4376"/>
                  </a:cubicBezTo>
                  <a:lnTo>
                    <a:pt x="3287" y="4376"/>
                  </a:lnTo>
                  <a:lnTo>
                    <a:pt x="3287" y="3073"/>
                  </a:lnTo>
                  <a:cubicBezTo>
                    <a:pt x="3229" y="3020"/>
                    <a:pt x="3164" y="3003"/>
                    <a:pt x="3102" y="3003"/>
                  </a:cubicBezTo>
                  <a:cubicBezTo>
                    <a:pt x="2998" y="3003"/>
                    <a:pt x="2905" y="3053"/>
                    <a:pt x="2879" y="3068"/>
                  </a:cubicBezTo>
                  <a:cubicBezTo>
                    <a:pt x="2808" y="3123"/>
                    <a:pt x="2718" y="3158"/>
                    <a:pt x="2622" y="3158"/>
                  </a:cubicBezTo>
                  <a:cubicBezTo>
                    <a:pt x="2387" y="3158"/>
                    <a:pt x="2197" y="2968"/>
                    <a:pt x="2197" y="2734"/>
                  </a:cubicBezTo>
                  <a:cubicBezTo>
                    <a:pt x="2197" y="2499"/>
                    <a:pt x="2387" y="2309"/>
                    <a:pt x="2622" y="2309"/>
                  </a:cubicBezTo>
                  <a:cubicBezTo>
                    <a:pt x="2715" y="2309"/>
                    <a:pt x="2801" y="2340"/>
                    <a:pt x="2870" y="2392"/>
                  </a:cubicBezTo>
                  <a:lnTo>
                    <a:pt x="2870" y="2391"/>
                  </a:lnTo>
                  <a:cubicBezTo>
                    <a:pt x="2870" y="2391"/>
                    <a:pt x="2979" y="2461"/>
                    <a:pt x="3102" y="2461"/>
                  </a:cubicBezTo>
                  <a:cubicBezTo>
                    <a:pt x="3164" y="2461"/>
                    <a:pt x="3230" y="2444"/>
                    <a:pt x="3287" y="2391"/>
                  </a:cubicBezTo>
                  <a:lnTo>
                    <a:pt x="3287" y="1091"/>
                  </a:lnTo>
                  <a:lnTo>
                    <a:pt x="2052" y="1091"/>
                  </a:lnTo>
                  <a:cubicBezTo>
                    <a:pt x="1892" y="919"/>
                    <a:pt x="2052" y="674"/>
                    <a:pt x="2052" y="674"/>
                  </a:cubicBezTo>
                  <a:lnTo>
                    <a:pt x="2051" y="674"/>
                  </a:lnTo>
                  <a:cubicBezTo>
                    <a:pt x="2103" y="604"/>
                    <a:pt x="2133" y="519"/>
                    <a:pt x="2133" y="425"/>
                  </a:cubicBezTo>
                  <a:cubicBezTo>
                    <a:pt x="2133" y="190"/>
                    <a:pt x="1944" y="1"/>
                    <a:pt x="17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574773" y="1202793"/>
              <a:ext cx="366133" cy="366049"/>
            </a:xfrm>
            <a:custGeom>
              <a:avLst/>
              <a:gdLst/>
              <a:ahLst/>
              <a:cxnLst/>
              <a:rect l="l" t="t" r="r" b="b"/>
              <a:pathLst>
                <a:path w="4340" h="4339" extrusionOk="0">
                  <a:moveTo>
                    <a:pt x="1589" y="0"/>
                  </a:moveTo>
                  <a:lnTo>
                    <a:pt x="1589" y="1588"/>
                  </a:lnTo>
                  <a:lnTo>
                    <a:pt x="1" y="1588"/>
                  </a:lnTo>
                  <a:lnTo>
                    <a:pt x="1" y="2750"/>
                  </a:lnTo>
                  <a:lnTo>
                    <a:pt x="1589" y="2750"/>
                  </a:lnTo>
                  <a:lnTo>
                    <a:pt x="1589" y="4339"/>
                  </a:lnTo>
                  <a:lnTo>
                    <a:pt x="2751" y="4339"/>
                  </a:lnTo>
                  <a:lnTo>
                    <a:pt x="2751" y="2750"/>
                  </a:lnTo>
                  <a:lnTo>
                    <a:pt x="4339" y="2750"/>
                  </a:lnTo>
                  <a:lnTo>
                    <a:pt x="4339" y="1588"/>
                  </a:lnTo>
                  <a:lnTo>
                    <a:pt x="2751" y="1588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995157" y="1029764"/>
              <a:ext cx="208291" cy="208375"/>
            </a:xfrm>
            <a:custGeom>
              <a:avLst/>
              <a:gdLst/>
              <a:ahLst/>
              <a:cxnLst/>
              <a:rect l="l" t="t" r="r" b="b"/>
              <a:pathLst>
                <a:path w="2469" h="2470" extrusionOk="0">
                  <a:moveTo>
                    <a:pt x="904" y="1"/>
                  </a:moveTo>
                  <a:lnTo>
                    <a:pt x="904" y="905"/>
                  </a:lnTo>
                  <a:lnTo>
                    <a:pt x="1" y="905"/>
                  </a:lnTo>
                  <a:lnTo>
                    <a:pt x="1" y="1566"/>
                  </a:lnTo>
                  <a:lnTo>
                    <a:pt x="904" y="1566"/>
                  </a:lnTo>
                  <a:lnTo>
                    <a:pt x="904" y="2469"/>
                  </a:lnTo>
                  <a:lnTo>
                    <a:pt x="1565" y="2469"/>
                  </a:lnTo>
                  <a:lnTo>
                    <a:pt x="1565" y="1566"/>
                  </a:lnTo>
                  <a:lnTo>
                    <a:pt x="2468" y="1566"/>
                  </a:lnTo>
                  <a:lnTo>
                    <a:pt x="2468" y="905"/>
                  </a:lnTo>
                  <a:lnTo>
                    <a:pt x="1565" y="905"/>
                  </a:lnTo>
                  <a:lnTo>
                    <a:pt x="1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4049571" y="1824885"/>
              <a:ext cx="99379" cy="99379"/>
            </a:xfrm>
            <a:custGeom>
              <a:avLst/>
              <a:gdLst/>
              <a:ahLst/>
              <a:cxnLst/>
              <a:rect l="l" t="t" r="r" b="b"/>
              <a:pathLst>
                <a:path w="1178" h="1178" fill="none" extrusionOk="0">
                  <a:moveTo>
                    <a:pt x="1178" y="589"/>
                  </a:moveTo>
                  <a:cubicBezTo>
                    <a:pt x="1178" y="264"/>
                    <a:pt x="914" y="1"/>
                    <a:pt x="589" y="1"/>
                  </a:cubicBezTo>
                  <a:cubicBezTo>
                    <a:pt x="265" y="1"/>
                    <a:pt x="1" y="264"/>
                    <a:pt x="1" y="589"/>
                  </a:cubicBezTo>
                  <a:cubicBezTo>
                    <a:pt x="1" y="914"/>
                    <a:pt x="265" y="1178"/>
                    <a:pt x="589" y="1178"/>
                  </a:cubicBezTo>
                  <a:cubicBezTo>
                    <a:pt x="914" y="1178"/>
                    <a:pt x="1178" y="914"/>
                    <a:pt x="1178" y="58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1016870" y="3258634"/>
              <a:ext cx="99379" cy="99379"/>
            </a:xfrm>
            <a:custGeom>
              <a:avLst/>
              <a:gdLst/>
              <a:ahLst/>
              <a:cxnLst/>
              <a:rect l="l" t="t" r="r" b="b"/>
              <a:pathLst>
                <a:path w="1178" h="1178" fill="none" extrusionOk="0">
                  <a:moveTo>
                    <a:pt x="1177" y="589"/>
                  </a:moveTo>
                  <a:cubicBezTo>
                    <a:pt x="1177" y="264"/>
                    <a:pt x="914" y="0"/>
                    <a:pt x="589" y="0"/>
                  </a:cubicBezTo>
                  <a:cubicBezTo>
                    <a:pt x="264" y="0"/>
                    <a:pt x="0" y="264"/>
                    <a:pt x="0" y="589"/>
                  </a:cubicBezTo>
                  <a:cubicBezTo>
                    <a:pt x="0" y="914"/>
                    <a:pt x="264" y="1177"/>
                    <a:pt x="589" y="1177"/>
                  </a:cubicBezTo>
                  <a:cubicBezTo>
                    <a:pt x="914" y="1177"/>
                    <a:pt x="1177" y="914"/>
                    <a:pt x="1177" y="58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1829038" y="1258894"/>
              <a:ext cx="99379" cy="99379"/>
            </a:xfrm>
            <a:custGeom>
              <a:avLst/>
              <a:gdLst/>
              <a:ahLst/>
              <a:cxnLst/>
              <a:rect l="l" t="t" r="r" b="b"/>
              <a:pathLst>
                <a:path w="1178" h="1178" fill="none" extrusionOk="0">
                  <a:moveTo>
                    <a:pt x="1177" y="589"/>
                  </a:moveTo>
                  <a:cubicBezTo>
                    <a:pt x="1177" y="264"/>
                    <a:pt x="914" y="0"/>
                    <a:pt x="589" y="0"/>
                  </a:cubicBezTo>
                  <a:cubicBezTo>
                    <a:pt x="264" y="0"/>
                    <a:pt x="0" y="264"/>
                    <a:pt x="0" y="589"/>
                  </a:cubicBezTo>
                  <a:cubicBezTo>
                    <a:pt x="0" y="914"/>
                    <a:pt x="264" y="1177"/>
                    <a:pt x="589" y="1177"/>
                  </a:cubicBezTo>
                  <a:cubicBezTo>
                    <a:pt x="914" y="1177"/>
                    <a:pt x="1177" y="914"/>
                    <a:pt x="1177" y="58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293621" y="3710482"/>
              <a:ext cx="99295" cy="99295"/>
            </a:xfrm>
            <a:custGeom>
              <a:avLst/>
              <a:gdLst/>
              <a:ahLst/>
              <a:cxnLst/>
              <a:rect l="l" t="t" r="r" b="b"/>
              <a:pathLst>
                <a:path w="1177" h="1177" fill="none" extrusionOk="0">
                  <a:moveTo>
                    <a:pt x="1177" y="588"/>
                  </a:moveTo>
                  <a:cubicBezTo>
                    <a:pt x="1177" y="263"/>
                    <a:pt x="914" y="0"/>
                    <a:pt x="589" y="0"/>
                  </a:cubicBezTo>
                  <a:cubicBezTo>
                    <a:pt x="264" y="0"/>
                    <a:pt x="1" y="263"/>
                    <a:pt x="1" y="588"/>
                  </a:cubicBezTo>
                  <a:cubicBezTo>
                    <a:pt x="1" y="913"/>
                    <a:pt x="264" y="1176"/>
                    <a:pt x="589" y="1176"/>
                  </a:cubicBezTo>
                  <a:cubicBezTo>
                    <a:pt x="914" y="1176"/>
                    <a:pt x="1177" y="913"/>
                    <a:pt x="1177" y="58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246001" y="4366488"/>
              <a:ext cx="99295" cy="99379"/>
            </a:xfrm>
            <a:custGeom>
              <a:avLst/>
              <a:gdLst/>
              <a:ahLst/>
              <a:cxnLst/>
              <a:rect l="l" t="t" r="r" b="b"/>
              <a:pathLst>
                <a:path w="1177" h="1178" fill="none" extrusionOk="0">
                  <a:moveTo>
                    <a:pt x="1177" y="589"/>
                  </a:moveTo>
                  <a:cubicBezTo>
                    <a:pt x="1177" y="264"/>
                    <a:pt x="914" y="0"/>
                    <a:pt x="589" y="0"/>
                  </a:cubicBezTo>
                  <a:cubicBezTo>
                    <a:pt x="263" y="0"/>
                    <a:pt x="1" y="264"/>
                    <a:pt x="1" y="589"/>
                  </a:cubicBezTo>
                  <a:cubicBezTo>
                    <a:pt x="1" y="914"/>
                    <a:pt x="263" y="1177"/>
                    <a:pt x="589" y="1177"/>
                  </a:cubicBezTo>
                  <a:cubicBezTo>
                    <a:pt x="914" y="1177"/>
                    <a:pt x="1177" y="914"/>
                    <a:pt x="1177" y="58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4216274" y="4289380"/>
              <a:ext cx="43868" cy="43615"/>
            </a:xfrm>
            <a:custGeom>
              <a:avLst/>
              <a:gdLst/>
              <a:ahLst/>
              <a:cxnLst/>
              <a:rect l="l" t="t" r="r" b="b"/>
              <a:pathLst>
                <a:path w="520" h="517" extrusionOk="0">
                  <a:moveTo>
                    <a:pt x="260" y="0"/>
                  </a:moveTo>
                  <a:cubicBezTo>
                    <a:pt x="195" y="0"/>
                    <a:pt x="125" y="29"/>
                    <a:pt x="79" y="75"/>
                  </a:cubicBezTo>
                  <a:cubicBezTo>
                    <a:pt x="53" y="99"/>
                    <a:pt x="35" y="127"/>
                    <a:pt x="24" y="158"/>
                  </a:cubicBezTo>
                  <a:cubicBezTo>
                    <a:pt x="9" y="190"/>
                    <a:pt x="1" y="223"/>
                    <a:pt x="3" y="258"/>
                  </a:cubicBezTo>
                  <a:cubicBezTo>
                    <a:pt x="5" y="325"/>
                    <a:pt x="28" y="394"/>
                    <a:pt x="79" y="440"/>
                  </a:cubicBezTo>
                  <a:cubicBezTo>
                    <a:pt x="128" y="486"/>
                    <a:pt x="190" y="516"/>
                    <a:pt x="260" y="516"/>
                  </a:cubicBezTo>
                  <a:cubicBezTo>
                    <a:pt x="326" y="516"/>
                    <a:pt x="396" y="487"/>
                    <a:pt x="443" y="440"/>
                  </a:cubicBezTo>
                  <a:cubicBezTo>
                    <a:pt x="468" y="417"/>
                    <a:pt x="486" y="389"/>
                    <a:pt x="496" y="357"/>
                  </a:cubicBezTo>
                  <a:cubicBezTo>
                    <a:pt x="512" y="327"/>
                    <a:pt x="519" y="293"/>
                    <a:pt x="519" y="258"/>
                  </a:cubicBezTo>
                  <a:cubicBezTo>
                    <a:pt x="515" y="191"/>
                    <a:pt x="493" y="122"/>
                    <a:pt x="443" y="75"/>
                  </a:cubicBezTo>
                  <a:cubicBezTo>
                    <a:pt x="393" y="29"/>
                    <a:pt x="330" y="0"/>
                    <a:pt x="260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676126" y="1968893"/>
              <a:ext cx="43784" cy="43615"/>
            </a:xfrm>
            <a:custGeom>
              <a:avLst/>
              <a:gdLst/>
              <a:ahLst/>
              <a:cxnLst/>
              <a:rect l="l" t="t" r="r" b="b"/>
              <a:pathLst>
                <a:path w="519" h="517" extrusionOk="0">
                  <a:moveTo>
                    <a:pt x="260" y="1"/>
                  </a:moveTo>
                  <a:cubicBezTo>
                    <a:pt x="194" y="1"/>
                    <a:pt x="124" y="29"/>
                    <a:pt x="77" y="76"/>
                  </a:cubicBezTo>
                  <a:cubicBezTo>
                    <a:pt x="53" y="100"/>
                    <a:pt x="34" y="127"/>
                    <a:pt x="24" y="159"/>
                  </a:cubicBezTo>
                  <a:cubicBezTo>
                    <a:pt x="8" y="190"/>
                    <a:pt x="0" y="223"/>
                    <a:pt x="2" y="259"/>
                  </a:cubicBezTo>
                  <a:cubicBezTo>
                    <a:pt x="5" y="325"/>
                    <a:pt x="26" y="394"/>
                    <a:pt x="77" y="441"/>
                  </a:cubicBezTo>
                  <a:cubicBezTo>
                    <a:pt x="128" y="488"/>
                    <a:pt x="190" y="517"/>
                    <a:pt x="260" y="517"/>
                  </a:cubicBezTo>
                  <a:cubicBezTo>
                    <a:pt x="326" y="517"/>
                    <a:pt x="396" y="488"/>
                    <a:pt x="442" y="441"/>
                  </a:cubicBezTo>
                  <a:cubicBezTo>
                    <a:pt x="467" y="418"/>
                    <a:pt x="485" y="390"/>
                    <a:pt x="495" y="358"/>
                  </a:cubicBezTo>
                  <a:cubicBezTo>
                    <a:pt x="512" y="327"/>
                    <a:pt x="519" y="294"/>
                    <a:pt x="518" y="259"/>
                  </a:cubicBezTo>
                  <a:cubicBezTo>
                    <a:pt x="514" y="192"/>
                    <a:pt x="493" y="123"/>
                    <a:pt x="442" y="76"/>
                  </a:cubicBezTo>
                  <a:cubicBezTo>
                    <a:pt x="391" y="30"/>
                    <a:pt x="329" y="1"/>
                    <a:pt x="260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75227" y="2041782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5" y="1"/>
                  </a:moveTo>
                  <a:cubicBezTo>
                    <a:pt x="130" y="1"/>
                    <a:pt x="84" y="20"/>
                    <a:pt x="52" y="51"/>
                  </a:cubicBezTo>
                  <a:cubicBezTo>
                    <a:pt x="23" y="80"/>
                    <a:pt x="0" y="129"/>
                    <a:pt x="3" y="173"/>
                  </a:cubicBezTo>
                  <a:cubicBezTo>
                    <a:pt x="6" y="265"/>
                    <a:pt x="78" y="345"/>
                    <a:pt x="175" y="345"/>
                  </a:cubicBezTo>
                  <a:cubicBezTo>
                    <a:pt x="218" y="345"/>
                    <a:pt x="265" y="326"/>
                    <a:pt x="296" y="294"/>
                  </a:cubicBezTo>
                  <a:cubicBezTo>
                    <a:pt x="326" y="265"/>
                    <a:pt x="348" y="216"/>
                    <a:pt x="347" y="173"/>
                  </a:cubicBezTo>
                  <a:cubicBezTo>
                    <a:pt x="342" y="79"/>
                    <a:pt x="271" y="1"/>
                    <a:pt x="175" y="1"/>
                  </a:cubicBezTo>
                  <a:close/>
                </a:path>
              </a:pathLst>
            </a:custGeom>
            <a:solidFill>
              <a:srgbClr val="4F97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3603035" y="1049505"/>
              <a:ext cx="29358" cy="29105"/>
            </a:xfrm>
            <a:custGeom>
              <a:avLst/>
              <a:gdLst/>
              <a:ahLst/>
              <a:cxnLst/>
              <a:rect l="l" t="t" r="r" b="b"/>
              <a:pathLst>
                <a:path w="348" h="345" extrusionOk="0">
                  <a:moveTo>
                    <a:pt x="174" y="0"/>
                  </a:moveTo>
                  <a:cubicBezTo>
                    <a:pt x="129" y="0"/>
                    <a:pt x="83" y="19"/>
                    <a:pt x="53" y="51"/>
                  </a:cubicBezTo>
                  <a:cubicBezTo>
                    <a:pt x="22" y="80"/>
                    <a:pt x="0" y="129"/>
                    <a:pt x="2" y="172"/>
                  </a:cubicBezTo>
                  <a:cubicBezTo>
                    <a:pt x="6" y="265"/>
                    <a:pt x="78" y="344"/>
                    <a:pt x="174" y="344"/>
                  </a:cubicBezTo>
                  <a:cubicBezTo>
                    <a:pt x="218" y="344"/>
                    <a:pt x="264" y="325"/>
                    <a:pt x="295" y="293"/>
                  </a:cubicBezTo>
                  <a:cubicBezTo>
                    <a:pt x="325" y="264"/>
                    <a:pt x="348" y="215"/>
                    <a:pt x="346" y="172"/>
                  </a:cubicBezTo>
                  <a:cubicBezTo>
                    <a:pt x="342" y="79"/>
                    <a:pt x="270" y="0"/>
                    <a:pt x="174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553637" y="874199"/>
              <a:ext cx="43869" cy="43615"/>
            </a:xfrm>
            <a:custGeom>
              <a:avLst/>
              <a:gdLst/>
              <a:ahLst/>
              <a:cxnLst/>
              <a:rect l="l" t="t" r="r" b="b"/>
              <a:pathLst>
                <a:path w="520" h="517" extrusionOk="0">
                  <a:moveTo>
                    <a:pt x="260" y="1"/>
                  </a:moveTo>
                  <a:cubicBezTo>
                    <a:pt x="193" y="1"/>
                    <a:pt x="124" y="30"/>
                    <a:pt x="77" y="77"/>
                  </a:cubicBezTo>
                  <a:cubicBezTo>
                    <a:pt x="52" y="100"/>
                    <a:pt x="35" y="127"/>
                    <a:pt x="24" y="160"/>
                  </a:cubicBezTo>
                  <a:cubicBezTo>
                    <a:pt x="8" y="190"/>
                    <a:pt x="0" y="223"/>
                    <a:pt x="2" y="259"/>
                  </a:cubicBezTo>
                  <a:cubicBezTo>
                    <a:pt x="5" y="326"/>
                    <a:pt x="27" y="395"/>
                    <a:pt x="77" y="442"/>
                  </a:cubicBezTo>
                  <a:cubicBezTo>
                    <a:pt x="128" y="488"/>
                    <a:pt x="190" y="517"/>
                    <a:pt x="260" y="517"/>
                  </a:cubicBezTo>
                  <a:cubicBezTo>
                    <a:pt x="326" y="517"/>
                    <a:pt x="395" y="488"/>
                    <a:pt x="442" y="442"/>
                  </a:cubicBezTo>
                  <a:cubicBezTo>
                    <a:pt x="468" y="418"/>
                    <a:pt x="485" y="390"/>
                    <a:pt x="496" y="358"/>
                  </a:cubicBezTo>
                  <a:cubicBezTo>
                    <a:pt x="512" y="327"/>
                    <a:pt x="519" y="294"/>
                    <a:pt x="518" y="259"/>
                  </a:cubicBezTo>
                  <a:cubicBezTo>
                    <a:pt x="515" y="192"/>
                    <a:pt x="493" y="123"/>
                    <a:pt x="442" y="77"/>
                  </a:cubicBezTo>
                  <a:cubicBezTo>
                    <a:pt x="392" y="31"/>
                    <a:pt x="330" y="1"/>
                    <a:pt x="260" y="1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662212" y="780556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5" y="0"/>
                  </a:moveTo>
                  <a:cubicBezTo>
                    <a:pt x="131" y="0"/>
                    <a:pt x="84" y="19"/>
                    <a:pt x="53" y="51"/>
                  </a:cubicBezTo>
                  <a:cubicBezTo>
                    <a:pt x="23" y="81"/>
                    <a:pt x="0" y="129"/>
                    <a:pt x="3" y="172"/>
                  </a:cubicBezTo>
                  <a:cubicBezTo>
                    <a:pt x="7" y="266"/>
                    <a:pt x="78" y="344"/>
                    <a:pt x="175" y="344"/>
                  </a:cubicBezTo>
                  <a:cubicBezTo>
                    <a:pt x="219" y="344"/>
                    <a:pt x="265" y="325"/>
                    <a:pt x="296" y="294"/>
                  </a:cubicBezTo>
                  <a:cubicBezTo>
                    <a:pt x="326" y="264"/>
                    <a:pt x="349" y="215"/>
                    <a:pt x="346" y="172"/>
                  </a:cubicBezTo>
                  <a:cubicBezTo>
                    <a:pt x="343" y="80"/>
                    <a:pt x="271" y="0"/>
                    <a:pt x="175" y="0"/>
                  </a:cubicBezTo>
                  <a:close/>
                </a:path>
              </a:pathLst>
            </a:custGeom>
            <a:solidFill>
              <a:srgbClr val="A7C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4360535" y="4354677"/>
              <a:ext cx="29358" cy="29105"/>
            </a:xfrm>
            <a:custGeom>
              <a:avLst/>
              <a:gdLst/>
              <a:ahLst/>
              <a:cxnLst/>
              <a:rect l="l" t="t" r="r" b="b"/>
              <a:pathLst>
                <a:path w="348" h="345" extrusionOk="0">
                  <a:moveTo>
                    <a:pt x="174" y="1"/>
                  </a:moveTo>
                  <a:cubicBezTo>
                    <a:pt x="131" y="1"/>
                    <a:pt x="83" y="20"/>
                    <a:pt x="53" y="50"/>
                  </a:cubicBezTo>
                  <a:cubicBezTo>
                    <a:pt x="23" y="80"/>
                    <a:pt x="0" y="129"/>
                    <a:pt x="2" y="173"/>
                  </a:cubicBezTo>
                  <a:cubicBezTo>
                    <a:pt x="7" y="265"/>
                    <a:pt x="78" y="345"/>
                    <a:pt x="174" y="345"/>
                  </a:cubicBezTo>
                  <a:cubicBezTo>
                    <a:pt x="219" y="345"/>
                    <a:pt x="265" y="325"/>
                    <a:pt x="296" y="294"/>
                  </a:cubicBezTo>
                  <a:cubicBezTo>
                    <a:pt x="325" y="264"/>
                    <a:pt x="348" y="215"/>
                    <a:pt x="346" y="173"/>
                  </a:cubicBezTo>
                  <a:cubicBezTo>
                    <a:pt x="342" y="79"/>
                    <a:pt x="270" y="1"/>
                    <a:pt x="174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4845963" y="3957328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4" y="1"/>
                  </a:moveTo>
                  <a:cubicBezTo>
                    <a:pt x="130" y="1"/>
                    <a:pt x="84" y="20"/>
                    <a:pt x="53" y="51"/>
                  </a:cubicBezTo>
                  <a:cubicBezTo>
                    <a:pt x="23" y="81"/>
                    <a:pt x="0" y="130"/>
                    <a:pt x="2" y="173"/>
                  </a:cubicBezTo>
                  <a:cubicBezTo>
                    <a:pt x="6" y="266"/>
                    <a:pt x="78" y="345"/>
                    <a:pt x="174" y="345"/>
                  </a:cubicBezTo>
                  <a:cubicBezTo>
                    <a:pt x="219" y="345"/>
                    <a:pt x="265" y="326"/>
                    <a:pt x="296" y="295"/>
                  </a:cubicBezTo>
                  <a:cubicBezTo>
                    <a:pt x="326" y="265"/>
                    <a:pt x="349" y="216"/>
                    <a:pt x="346" y="173"/>
                  </a:cubicBezTo>
                  <a:cubicBezTo>
                    <a:pt x="343" y="80"/>
                    <a:pt x="271" y="1"/>
                    <a:pt x="174" y="1"/>
                  </a:cubicBezTo>
                  <a:close/>
                </a:path>
              </a:pathLst>
            </a:custGeom>
            <a:solidFill>
              <a:srgbClr val="4F97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326101" y="3006810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5" y="1"/>
                  </a:moveTo>
                  <a:cubicBezTo>
                    <a:pt x="131" y="1"/>
                    <a:pt x="85" y="20"/>
                    <a:pt x="53" y="52"/>
                  </a:cubicBezTo>
                  <a:cubicBezTo>
                    <a:pt x="24" y="81"/>
                    <a:pt x="1" y="130"/>
                    <a:pt x="3" y="173"/>
                  </a:cubicBezTo>
                  <a:cubicBezTo>
                    <a:pt x="7" y="266"/>
                    <a:pt x="79" y="345"/>
                    <a:pt x="175" y="345"/>
                  </a:cubicBezTo>
                  <a:cubicBezTo>
                    <a:pt x="219" y="345"/>
                    <a:pt x="266" y="326"/>
                    <a:pt x="297" y="295"/>
                  </a:cubicBezTo>
                  <a:cubicBezTo>
                    <a:pt x="327" y="265"/>
                    <a:pt x="348" y="216"/>
                    <a:pt x="347" y="173"/>
                  </a:cubicBezTo>
                  <a:cubicBezTo>
                    <a:pt x="342" y="80"/>
                    <a:pt x="272" y="1"/>
                    <a:pt x="175" y="1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3761470" y="3807837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5" y="0"/>
                  </a:moveTo>
                  <a:cubicBezTo>
                    <a:pt x="130" y="0"/>
                    <a:pt x="84" y="20"/>
                    <a:pt x="53" y="51"/>
                  </a:cubicBezTo>
                  <a:cubicBezTo>
                    <a:pt x="23" y="81"/>
                    <a:pt x="0" y="130"/>
                    <a:pt x="3" y="172"/>
                  </a:cubicBezTo>
                  <a:cubicBezTo>
                    <a:pt x="6" y="266"/>
                    <a:pt x="78" y="344"/>
                    <a:pt x="175" y="344"/>
                  </a:cubicBezTo>
                  <a:cubicBezTo>
                    <a:pt x="219" y="344"/>
                    <a:pt x="265" y="325"/>
                    <a:pt x="296" y="295"/>
                  </a:cubicBezTo>
                  <a:cubicBezTo>
                    <a:pt x="326" y="264"/>
                    <a:pt x="349" y="215"/>
                    <a:pt x="347" y="172"/>
                  </a:cubicBezTo>
                  <a:cubicBezTo>
                    <a:pt x="342" y="80"/>
                    <a:pt x="271" y="0"/>
                    <a:pt x="175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396759" y="3760593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5" y="1"/>
                  </a:moveTo>
                  <a:cubicBezTo>
                    <a:pt x="131" y="1"/>
                    <a:pt x="84" y="20"/>
                    <a:pt x="53" y="50"/>
                  </a:cubicBezTo>
                  <a:cubicBezTo>
                    <a:pt x="24" y="80"/>
                    <a:pt x="1" y="130"/>
                    <a:pt x="3" y="173"/>
                  </a:cubicBezTo>
                  <a:cubicBezTo>
                    <a:pt x="7" y="265"/>
                    <a:pt x="79" y="345"/>
                    <a:pt x="175" y="345"/>
                  </a:cubicBezTo>
                  <a:cubicBezTo>
                    <a:pt x="219" y="345"/>
                    <a:pt x="265" y="325"/>
                    <a:pt x="296" y="294"/>
                  </a:cubicBezTo>
                  <a:cubicBezTo>
                    <a:pt x="326" y="264"/>
                    <a:pt x="348" y="215"/>
                    <a:pt x="347" y="173"/>
                  </a:cubicBezTo>
                  <a:cubicBezTo>
                    <a:pt x="342" y="79"/>
                    <a:pt x="271" y="1"/>
                    <a:pt x="175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284134" y="3836942"/>
              <a:ext cx="43784" cy="43615"/>
            </a:xfrm>
            <a:custGeom>
              <a:avLst/>
              <a:gdLst/>
              <a:ahLst/>
              <a:cxnLst/>
              <a:rect l="l" t="t" r="r" b="b"/>
              <a:pathLst>
                <a:path w="519" h="517" extrusionOk="0">
                  <a:moveTo>
                    <a:pt x="259" y="0"/>
                  </a:moveTo>
                  <a:cubicBezTo>
                    <a:pt x="193" y="0"/>
                    <a:pt x="124" y="29"/>
                    <a:pt x="77" y="75"/>
                  </a:cubicBezTo>
                  <a:cubicBezTo>
                    <a:pt x="52" y="99"/>
                    <a:pt x="34" y="127"/>
                    <a:pt x="24" y="158"/>
                  </a:cubicBezTo>
                  <a:cubicBezTo>
                    <a:pt x="7" y="190"/>
                    <a:pt x="0" y="223"/>
                    <a:pt x="1" y="258"/>
                  </a:cubicBezTo>
                  <a:cubicBezTo>
                    <a:pt x="4" y="325"/>
                    <a:pt x="26" y="394"/>
                    <a:pt x="77" y="440"/>
                  </a:cubicBezTo>
                  <a:cubicBezTo>
                    <a:pt x="128" y="487"/>
                    <a:pt x="190" y="516"/>
                    <a:pt x="259" y="516"/>
                  </a:cubicBezTo>
                  <a:cubicBezTo>
                    <a:pt x="326" y="516"/>
                    <a:pt x="395" y="487"/>
                    <a:pt x="442" y="440"/>
                  </a:cubicBezTo>
                  <a:cubicBezTo>
                    <a:pt x="467" y="417"/>
                    <a:pt x="485" y="390"/>
                    <a:pt x="495" y="357"/>
                  </a:cubicBezTo>
                  <a:cubicBezTo>
                    <a:pt x="511" y="327"/>
                    <a:pt x="519" y="294"/>
                    <a:pt x="517" y="258"/>
                  </a:cubicBezTo>
                  <a:cubicBezTo>
                    <a:pt x="514" y="191"/>
                    <a:pt x="492" y="122"/>
                    <a:pt x="442" y="75"/>
                  </a:cubicBezTo>
                  <a:cubicBezTo>
                    <a:pt x="391" y="29"/>
                    <a:pt x="329" y="0"/>
                    <a:pt x="259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1825157" y="2430189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4" y="1"/>
                  </a:moveTo>
                  <a:cubicBezTo>
                    <a:pt x="130" y="1"/>
                    <a:pt x="84" y="20"/>
                    <a:pt x="53" y="52"/>
                  </a:cubicBezTo>
                  <a:cubicBezTo>
                    <a:pt x="23" y="81"/>
                    <a:pt x="0" y="130"/>
                    <a:pt x="2" y="173"/>
                  </a:cubicBezTo>
                  <a:cubicBezTo>
                    <a:pt x="6" y="266"/>
                    <a:pt x="78" y="345"/>
                    <a:pt x="174" y="345"/>
                  </a:cubicBezTo>
                  <a:cubicBezTo>
                    <a:pt x="218" y="345"/>
                    <a:pt x="265" y="326"/>
                    <a:pt x="296" y="294"/>
                  </a:cubicBezTo>
                  <a:cubicBezTo>
                    <a:pt x="326" y="265"/>
                    <a:pt x="349" y="216"/>
                    <a:pt x="346" y="173"/>
                  </a:cubicBezTo>
                  <a:cubicBezTo>
                    <a:pt x="342" y="80"/>
                    <a:pt x="271" y="1"/>
                    <a:pt x="17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4235171" y="2114925"/>
              <a:ext cx="29358" cy="29105"/>
            </a:xfrm>
            <a:custGeom>
              <a:avLst/>
              <a:gdLst/>
              <a:ahLst/>
              <a:cxnLst/>
              <a:rect l="l" t="t" r="r" b="b"/>
              <a:pathLst>
                <a:path w="348" h="345" extrusionOk="0">
                  <a:moveTo>
                    <a:pt x="174" y="1"/>
                  </a:moveTo>
                  <a:cubicBezTo>
                    <a:pt x="130" y="1"/>
                    <a:pt x="84" y="20"/>
                    <a:pt x="53" y="51"/>
                  </a:cubicBezTo>
                  <a:cubicBezTo>
                    <a:pt x="23" y="81"/>
                    <a:pt x="0" y="130"/>
                    <a:pt x="2" y="173"/>
                  </a:cubicBezTo>
                  <a:cubicBezTo>
                    <a:pt x="6" y="265"/>
                    <a:pt x="78" y="345"/>
                    <a:pt x="174" y="345"/>
                  </a:cubicBezTo>
                  <a:cubicBezTo>
                    <a:pt x="219" y="345"/>
                    <a:pt x="265" y="326"/>
                    <a:pt x="295" y="294"/>
                  </a:cubicBezTo>
                  <a:cubicBezTo>
                    <a:pt x="326" y="265"/>
                    <a:pt x="348" y="216"/>
                    <a:pt x="346" y="173"/>
                  </a:cubicBezTo>
                  <a:cubicBezTo>
                    <a:pt x="342" y="80"/>
                    <a:pt x="271" y="1"/>
                    <a:pt x="17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4618603" y="2520880"/>
              <a:ext cx="43868" cy="43531"/>
            </a:xfrm>
            <a:custGeom>
              <a:avLst/>
              <a:gdLst/>
              <a:ahLst/>
              <a:cxnLst/>
              <a:rect l="l" t="t" r="r" b="b"/>
              <a:pathLst>
                <a:path w="520" h="516" extrusionOk="0">
                  <a:moveTo>
                    <a:pt x="260" y="1"/>
                  </a:moveTo>
                  <a:cubicBezTo>
                    <a:pt x="194" y="1"/>
                    <a:pt x="124" y="29"/>
                    <a:pt x="78" y="76"/>
                  </a:cubicBezTo>
                  <a:cubicBezTo>
                    <a:pt x="52" y="99"/>
                    <a:pt x="35" y="127"/>
                    <a:pt x="24" y="159"/>
                  </a:cubicBezTo>
                  <a:cubicBezTo>
                    <a:pt x="8" y="189"/>
                    <a:pt x="1" y="223"/>
                    <a:pt x="2" y="258"/>
                  </a:cubicBezTo>
                  <a:cubicBezTo>
                    <a:pt x="5" y="325"/>
                    <a:pt x="27" y="395"/>
                    <a:pt x="78" y="441"/>
                  </a:cubicBezTo>
                  <a:cubicBezTo>
                    <a:pt x="128" y="487"/>
                    <a:pt x="190" y="516"/>
                    <a:pt x="260" y="516"/>
                  </a:cubicBezTo>
                  <a:cubicBezTo>
                    <a:pt x="326" y="516"/>
                    <a:pt x="396" y="487"/>
                    <a:pt x="443" y="441"/>
                  </a:cubicBezTo>
                  <a:cubicBezTo>
                    <a:pt x="467" y="417"/>
                    <a:pt x="485" y="389"/>
                    <a:pt x="496" y="358"/>
                  </a:cubicBezTo>
                  <a:cubicBezTo>
                    <a:pt x="512" y="327"/>
                    <a:pt x="520" y="294"/>
                    <a:pt x="518" y="258"/>
                  </a:cubicBezTo>
                  <a:cubicBezTo>
                    <a:pt x="515" y="192"/>
                    <a:pt x="493" y="122"/>
                    <a:pt x="443" y="76"/>
                  </a:cubicBezTo>
                  <a:cubicBezTo>
                    <a:pt x="392" y="30"/>
                    <a:pt x="330" y="1"/>
                    <a:pt x="260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4417987" y="3931428"/>
              <a:ext cx="58379" cy="58126"/>
            </a:xfrm>
            <a:custGeom>
              <a:avLst/>
              <a:gdLst/>
              <a:ahLst/>
              <a:cxnLst/>
              <a:rect l="l" t="t" r="r" b="b"/>
              <a:pathLst>
                <a:path w="692" h="689" extrusionOk="0">
                  <a:moveTo>
                    <a:pt x="335" y="0"/>
                  </a:moveTo>
                  <a:cubicBezTo>
                    <a:pt x="292" y="0"/>
                    <a:pt x="251" y="10"/>
                    <a:pt x="213" y="30"/>
                  </a:cubicBezTo>
                  <a:cubicBezTo>
                    <a:pt x="171" y="43"/>
                    <a:pt x="134" y="68"/>
                    <a:pt x="103" y="101"/>
                  </a:cubicBezTo>
                  <a:cubicBezTo>
                    <a:pt x="69" y="132"/>
                    <a:pt x="45" y="169"/>
                    <a:pt x="32" y="212"/>
                  </a:cubicBezTo>
                  <a:cubicBezTo>
                    <a:pt x="10" y="253"/>
                    <a:pt x="0" y="296"/>
                    <a:pt x="2" y="344"/>
                  </a:cubicBezTo>
                  <a:cubicBezTo>
                    <a:pt x="6" y="374"/>
                    <a:pt x="10" y="405"/>
                    <a:pt x="14" y="435"/>
                  </a:cubicBezTo>
                  <a:cubicBezTo>
                    <a:pt x="30" y="494"/>
                    <a:pt x="60" y="544"/>
                    <a:pt x="103" y="587"/>
                  </a:cubicBezTo>
                  <a:cubicBezTo>
                    <a:pt x="170" y="649"/>
                    <a:pt x="253" y="689"/>
                    <a:pt x="346" y="689"/>
                  </a:cubicBezTo>
                  <a:cubicBezTo>
                    <a:pt x="350" y="689"/>
                    <a:pt x="353" y="689"/>
                    <a:pt x="356" y="689"/>
                  </a:cubicBezTo>
                  <a:cubicBezTo>
                    <a:pt x="400" y="689"/>
                    <a:pt x="440" y="678"/>
                    <a:pt x="478" y="659"/>
                  </a:cubicBezTo>
                  <a:cubicBezTo>
                    <a:pt x="521" y="645"/>
                    <a:pt x="558" y="621"/>
                    <a:pt x="589" y="587"/>
                  </a:cubicBezTo>
                  <a:cubicBezTo>
                    <a:pt x="622" y="556"/>
                    <a:pt x="647" y="519"/>
                    <a:pt x="661" y="476"/>
                  </a:cubicBezTo>
                  <a:cubicBezTo>
                    <a:pt x="681" y="435"/>
                    <a:pt x="691" y="392"/>
                    <a:pt x="689" y="344"/>
                  </a:cubicBezTo>
                  <a:cubicBezTo>
                    <a:pt x="686" y="314"/>
                    <a:pt x="681" y="283"/>
                    <a:pt x="677" y="253"/>
                  </a:cubicBezTo>
                  <a:cubicBezTo>
                    <a:pt x="661" y="194"/>
                    <a:pt x="632" y="144"/>
                    <a:pt x="589" y="101"/>
                  </a:cubicBezTo>
                  <a:cubicBezTo>
                    <a:pt x="522" y="39"/>
                    <a:pt x="439" y="0"/>
                    <a:pt x="346" y="0"/>
                  </a:cubicBezTo>
                  <a:cubicBezTo>
                    <a:pt x="343" y="0"/>
                    <a:pt x="339" y="0"/>
                    <a:pt x="335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487327" y="1202624"/>
              <a:ext cx="58463" cy="58126"/>
            </a:xfrm>
            <a:custGeom>
              <a:avLst/>
              <a:gdLst/>
              <a:ahLst/>
              <a:cxnLst/>
              <a:rect l="l" t="t" r="r" b="b"/>
              <a:pathLst>
                <a:path w="693" h="689" extrusionOk="0">
                  <a:moveTo>
                    <a:pt x="336" y="0"/>
                  </a:moveTo>
                  <a:cubicBezTo>
                    <a:pt x="293" y="0"/>
                    <a:pt x="252" y="10"/>
                    <a:pt x="215" y="30"/>
                  </a:cubicBezTo>
                  <a:cubicBezTo>
                    <a:pt x="172" y="44"/>
                    <a:pt x="135" y="68"/>
                    <a:pt x="104" y="101"/>
                  </a:cubicBezTo>
                  <a:cubicBezTo>
                    <a:pt x="70" y="132"/>
                    <a:pt x="46" y="169"/>
                    <a:pt x="32" y="212"/>
                  </a:cubicBezTo>
                  <a:cubicBezTo>
                    <a:pt x="11" y="253"/>
                    <a:pt x="1" y="296"/>
                    <a:pt x="2" y="344"/>
                  </a:cubicBezTo>
                  <a:cubicBezTo>
                    <a:pt x="7" y="375"/>
                    <a:pt x="11" y="405"/>
                    <a:pt x="15" y="435"/>
                  </a:cubicBezTo>
                  <a:cubicBezTo>
                    <a:pt x="31" y="494"/>
                    <a:pt x="61" y="544"/>
                    <a:pt x="104" y="587"/>
                  </a:cubicBezTo>
                  <a:cubicBezTo>
                    <a:pt x="171" y="649"/>
                    <a:pt x="254" y="688"/>
                    <a:pt x="346" y="688"/>
                  </a:cubicBezTo>
                  <a:cubicBezTo>
                    <a:pt x="350" y="688"/>
                    <a:pt x="353" y="688"/>
                    <a:pt x="357" y="688"/>
                  </a:cubicBezTo>
                  <a:cubicBezTo>
                    <a:pt x="401" y="688"/>
                    <a:pt x="441" y="678"/>
                    <a:pt x="479" y="659"/>
                  </a:cubicBezTo>
                  <a:cubicBezTo>
                    <a:pt x="522" y="645"/>
                    <a:pt x="559" y="621"/>
                    <a:pt x="590" y="587"/>
                  </a:cubicBezTo>
                  <a:cubicBezTo>
                    <a:pt x="623" y="556"/>
                    <a:pt x="648" y="519"/>
                    <a:pt x="661" y="476"/>
                  </a:cubicBezTo>
                  <a:cubicBezTo>
                    <a:pt x="683" y="435"/>
                    <a:pt x="692" y="391"/>
                    <a:pt x="690" y="344"/>
                  </a:cubicBezTo>
                  <a:lnTo>
                    <a:pt x="678" y="253"/>
                  </a:lnTo>
                  <a:cubicBezTo>
                    <a:pt x="662" y="194"/>
                    <a:pt x="633" y="143"/>
                    <a:pt x="590" y="101"/>
                  </a:cubicBezTo>
                  <a:cubicBezTo>
                    <a:pt x="523" y="39"/>
                    <a:pt x="440" y="0"/>
                    <a:pt x="346" y="0"/>
                  </a:cubicBezTo>
                  <a:cubicBezTo>
                    <a:pt x="343" y="0"/>
                    <a:pt x="339" y="0"/>
                    <a:pt x="336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4E7D564-26FF-B72D-C552-72585970D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232" y="2012111"/>
            <a:ext cx="1701823" cy="17018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06234B-137F-1EAF-8E9D-8B59436A354F}"/>
              </a:ext>
            </a:extLst>
          </p:cNvPr>
          <p:cNvSpPr txBox="1"/>
          <p:nvPr/>
        </p:nvSpPr>
        <p:spPr>
          <a:xfrm>
            <a:off x="207252" y="44739"/>
            <a:ext cx="1445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2400" dirty="0">
                <a:latin typeface="Fira Sans Extra Condensed ExtraBold"/>
              </a:rPr>
              <a:t>Бюджет</a:t>
            </a:r>
            <a:endParaRPr lang="en-BG" sz="2400" dirty="0">
              <a:latin typeface="Fira Sans Extra Condensed ExtraBold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FAF0DE-4614-E3D8-F640-A64294FD31BA}"/>
              </a:ext>
            </a:extLst>
          </p:cNvPr>
          <p:cNvCxnSpPr>
            <a:cxnSpLocks/>
          </p:cNvCxnSpPr>
          <p:nvPr/>
        </p:nvCxnSpPr>
        <p:spPr>
          <a:xfrm>
            <a:off x="300729" y="449134"/>
            <a:ext cx="1258864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5BB5A1C-53C7-ED46-E667-710A1A10F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" y="506404"/>
            <a:ext cx="7813040" cy="449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72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1" name="Google Shape;1161;p27"/>
          <p:cNvGrpSpPr/>
          <p:nvPr/>
        </p:nvGrpSpPr>
        <p:grpSpPr>
          <a:xfrm>
            <a:off x="3634558" y="3971618"/>
            <a:ext cx="814303" cy="814303"/>
            <a:chOff x="5418082" y="1157375"/>
            <a:chExt cx="814303" cy="814303"/>
          </a:xfrm>
        </p:grpSpPr>
        <p:sp>
          <p:nvSpPr>
            <p:cNvPr id="1163" name="Google Shape;1163;p27"/>
            <p:cNvSpPr/>
            <p:nvPr/>
          </p:nvSpPr>
          <p:spPr>
            <a:xfrm>
              <a:off x="5418082" y="1157375"/>
              <a:ext cx="814303" cy="814303"/>
            </a:xfrm>
            <a:custGeom>
              <a:avLst/>
              <a:gdLst/>
              <a:ahLst/>
              <a:cxnLst/>
              <a:rect l="l" t="t" r="r" b="b"/>
              <a:pathLst>
                <a:path w="5157" h="5157" fill="none" extrusionOk="0">
                  <a:moveTo>
                    <a:pt x="2578" y="5157"/>
                  </a:moveTo>
                  <a:cubicBezTo>
                    <a:pt x="1157" y="5157"/>
                    <a:pt x="1" y="4000"/>
                    <a:pt x="1" y="2578"/>
                  </a:cubicBezTo>
                  <a:cubicBezTo>
                    <a:pt x="1" y="1157"/>
                    <a:pt x="1157" y="0"/>
                    <a:pt x="2578" y="0"/>
                  </a:cubicBezTo>
                  <a:cubicBezTo>
                    <a:pt x="3232" y="0"/>
                    <a:pt x="3856" y="245"/>
                    <a:pt x="4335" y="692"/>
                  </a:cubicBezTo>
                  <a:cubicBezTo>
                    <a:pt x="4857" y="1177"/>
                    <a:pt x="5156" y="1865"/>
                    <a:pt x="5156" y="2578"/>
                  </a:cubicBezTo>
                  <a:cubicBezTo>
                    <a:pt x="5156" y="3292"/>
                    <a:pt x="4857" y="3980"/>
                    <a:pt x="4335" y="4465"/>
                  </a:cubicBezTo>
                  <a:cubicBezTo>
                    <a:pt x="3856" y="4911"/>
                    <a:pt x="3232" y="5157"/>
                    <a:pt x="2578" y="51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7"/>
            <p:cNvSpPr/>
            <p:nvPr/>
          </p:nvSpPr>
          <p:spPr>
            <a:xfrm>
              <a:off x="5489297" y="1228590"/>
              <a:ext cx="671875" cy="671875"/>
            </a:xfrm>
            <a:custGeom>
              <a:avLst/>
              <a:gdLst/>
              <a:ahLst/>
              <a:cxnLst/>
              <a:rect l="l" t="t" r="r" b="b"/>
              <a:pathLst>
                <a:path w="4255" h="4255" extrusionOk="0">
                  <a:moveTo>
                    <a:pt x="2127" y="1"/>
                  </a:moveTo>
                  <a:cubicBezTo>
                    <a:pt x="953" y="1"/>
                    <a:pt x="0" y="952"/>
                    <a:pt x="0" y="2127"/>
                  </a:cubicBezTo>
                  <a:cubicBezTo>
                    <a:pt x="0" y="3302"/>
                    <a:pt x="953" y="4254"/>
                    <a:pt x="2127" y="4254"/>
                  </a:cubicBezTo>
                  <a:cubicBezTo>
                    <a:pt x="2687" y="4254"/>
                    <a:pt x="3197" y="4038"/>
                    <a:pt x="3576" y="3684"/>
                  </a:cubicBezTo>
                  <a:cubicBezTo>
                    <a:pt x="3993" y="3297"/>
                    <a:pt x="4254" y="2742"/>
                    <a:pt x="4254" y="2127"/>
                  </a:cubicBezTo>
                  <a:cubicBezTo>
                    <a:pt x="4254" y="1513"/>
                    <a:pt x="3993" y="958"/>
                    <a:pt x="3576" y="571"/>
                  </a:cubicBezTo>
                  <a:cubicBezTo>
                    <a:pt x="3197" y="216"/>
                    <a:pt x="2687" y="1"/>
                    <a:pt x="2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9" name="Google Shape;1169;p27"/>
          <p:cNvGrpSpPr/>
          <p:nvPr/>
        </p:nvGrpSpPr>
        <p:grpSpPr>
          <a:xfrm>
            <a:off x="2912455" y="1157375"/>
            <a:ext cx="1149701" cy="1149698"/>
            <a:chOff x="2912455" y="1157375"/>
            <a:chExt cx="1149701" cy="1149698"/>
          </a:xfrm>
        </p:grpSpPr>
        <p:sp>
          <p:nvSpPr>
            <p:cNvPr id="1170" name="Google Shape;1170;p27"/>
            <p:cNvSpPr/>
            <p:nvPr/>
          </p:nvSpPr>
          <p:spPr>
            <a:xfrm>
              <a:off x="3611497" y="1856258"/>
              <a:ext cx="401072" cy="401230"/>
            </a:xfrm>
            <a:custGeom>
              <a:avLst/>
              <a:gdLst/>
              <a:ahLst/>
              <a:cxnLst/>
              <a:rect l="l" t="t" r="r" b="b"/>
              <a:pathLst>
                <a:path w="2540" h="2541" fill="none" extrusionOk="0">
                  <a:moveTo>
                    <a:pt x="0" y="1"/>
                  </a:moveTo>
                  <a:lnTo>
                    <a:pt x="2539" y="2541"/>
                  </a:lnTo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7"/>
            <p:cNvSpPr/>
            <p:nvPr/>
          </p:nvSpPr>
          <p:spPr>
            <a:xfrm>
              <a:off x="2912455" y="1157375"/>
              <a:ext cx="814303" cy="814303"/>
            </a:xfrm>
            <a:custGeom>
              <a:avLst/>
              <a:gdLst/>
              <a:ahLst/>
              <a:cxnLst/>
              <a:rect l="l" t="t" r="r" b="b"/>
              <a:pathLst>
                <a:path w="5157" h="5157" fill="none" extrusionOk="0">
                  <a:moveTo>
                    <a:pt x="2579" y="5157"/>
                  </a:moveTo>
                  <a:cubicBezTo>
                    <a:pt x="1864" y="5157"/>
                    <a:pt x="1177" y="4856"/>
                    <a:pt x="691" y="4334"/>
                  </a:cubicBezTo>
                  <a:cubicBezTo>
                    <a:pt x="246" y="3856"/>
                    <a:pt x="0" y="3232"/>
                    <a:pt x="0" y="2578"/>
                  </a:cubicBezTo>
                  <a:cubicBezTo>
                    <a:pt x="0" y="1157"/>
                    <a:pt x="1156" y="0"/>
                    <a:pt x="2579" y="0"/>
                  </a:cubicBezTo>
                  <a:cubicBezTo>
                    <a:pt x="4000" y="0"/>
                    <a:pt x="5156" y="1157"/>
                    <a:pt x="5156" y="2578"/>
                  </a:cubicBezTo>
                  <a:cubicBezTo>
                    <a:pt x="5156" y="3232"/>
                    <a:pt x="4911" y="3856"/>
                    <a:pt x="4465" y="4334"/>
                  </a:cubicBezTo>
                  <a:cubicBezTo>
                    <a:pt x="3979" y="4856"/>
                    <a:pt x="3292" y="5157"/>
                    <a:pt x="2579" y="51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7"/>
            <p:cNvSpPr/>
            <p:nvPr/>
          </p:nvSpPr>
          <p:spPr>
            <a:xfrm>
              <a:off x="2983512" y="1228590"/>
              <a:ext cx="672033" cy="671875"/>
            </a:xfrm>
            <a:custGeom>
              <a:avLst/>
              <a:gdLst/>
              <a:ahLst/>
              <a:cxnLst/>
              <a:rect l="l" t="t" r="r" b="b"/>
              <a:pathLst>
                <a:path w="4256" h="4255" extrusionOk="0">
                  <a:moveTo>
                    <a:pt x="2129" y="1"/>
                  </a:moveTo>
                  <a:cubicBezTo>
                    <a:pt x="953" y="1"/>
                    <a:pt x="1" y="953"/>
                    <a:pt x="1" y="2127"/>
                  </a:cubicBezTo>
                  <a:cubicBezTo>
                    <a:pt x="1" y="2687"/>
                    <a:pt x="217" y="3196"/>
                    <a:pt x="571" y="3576"/>
                  </a:cubicBezTo>
                  <a:cubicBezTo>
                    <a:pt x="960" y="3993"/>
                    <a:pt x="1513" y="4254"/>
                    <a:pt x="2129" y="4254"/>
                  </a:cubicBezTo>
                  <a:cubicBezTo>
                    <a:pt x="2743" y="4254"/>
                    <a:pt x="3297" y="3993"/>
                    <a:pt x="3685" y="3576"/>
                  </a:cubicBezTo>
                  <a:cubicBezTo>
                    <a:pt x="4039" y="3196"/>
                    <a:pt x="4256" y="2687"/>
                    <a:pt x="4256" y="2127"/>
                  </a:cubicBezTo>
                  <a:cubicBezTo>
                    <a:pt x="4256" y="953"/>
                    <a:pt x="3303" y="1"/>
                    <a:pt x="2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3" name="Google Shape;1173;p27"/>
            <p:cNvSpPr/>
            <p:nvPr/>
          </p:nvSpPr>
          <p:spPr>
            <a:xfrm>
              <a:off x="3561758" y="1811097"/>
              <a:ext cx="99321" cy="90636"/>
            </a:xfrm>
            <a:custGeom>
              <a:avLst/>
              <a:gdLst/>
              <a:ahLst/>
              <a:cxnLst/>
              <a:rect l="l" t="t" r="r" b="b"/>
              <a:pathLst>
                <a:path w="629" h="574" extrusionOk="0">
                  <a:moveTo>
                    <a:pt x="315" y="1"/>
                  </a:moveTo>
                  <a:cubicBezTo>
                    <a:pt x="241" y="1"/>
                    <a:pt x="168" y="28"/>
                    <a:pt x="112" y="84"/>
                  </a:cubicBezTo>
                  <a:cubicBezTo>
                    <a:pt x="1" y="196"/>
                    <a:pt x="1" y="378"/>
                    <a:pt x="112" y="489"/>
                  </a:cubicBezTo>
                  <a:cubicBezTo>
                    <a:pt x="168" y="545"/>
                    <a:pt x="241" y="573"/>
                    <a:pt x="315" y="573"/>
                  </a:cubicBezTo>
                  <a:cubicBezTo>
                    <a:pt x="388" y="573"/>
                    <a:pt x="461" y="545"/>
                    <a:pt x="517" y="489"/>
                  </a:cubicBezTo>
                  <a:cubicBezTo>
                    <a:pt x="629" y="378"/>
                    <a:pt x="629" y="196"/>
                    <a:pt x="517" y="84"/>
                  </a:cubicBezTo>
                  <a:cubicBezTo>
                    <a:pt x="461" y="28"/>
                    <a:pt x="388" y="1"/>
                    <a:pt x="315" y="1"/>
                  </a:cubicBezTo>
                  <a:close/>
                </a:path>
              </a:pathLst>
            </a:custGeom>
            <a:solidFill>
              <a:srgbClr val="C3EBE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7"/>
            <p:cNvSpPr/>
            <p:nvPr/>
          </p:nvSpPr>
          <p:spPr>
            <a:xfrm>
              <a:off x="3561758" y="1806676"/>
              <a:ext cx="99321" cy="99479"/>
            </a:xfrm>
            <a:custGeom>
              <a:avLst/>
              <a:gdLst/>
              <a:ahLst/>
              <a:cxnLst/>
              <a:rect l="l" t="t" r="r" b="b"/>
              <a:pathLst>
                <a:path w="629" h="630" fill="none" extrusionOk="0">
                  <a:moveTo>
                    <a:pt x="517" y="517"/>
                  </a:moveTo>
                  <a:cubicBezTo>
                    <a:pt x="405" y="629"/>
                    <a:pt x="224" y="629"/>
                    <a:pt x="112" y="517"/>
                  </a:cubicBezTo>
                  <a:cubicBezTo>
                    <a:pt x="1" y="406"/>
                    <a:pt x="1" y="224"/>
                    <a:pt x="112" y="112"/>
                  </a:cubicBezTo>
                  <a:cubicBezTo>
                    <a:pt x="224" y="1"/>
                    <a:pt x="405" y="1"/>
                    <a:pt x="517" y="112"/>
                  </a:cubicBezTo>
                  <a:cubicBezTo>
                    <a:pt x="629" y="224"/>
                    <a:pt x="629" y="406"/>
                    <a:pt x="517" y="51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7"/>
            <p:cNvSpPr/>
            <p:nvPr/>
          </p:nvSpPr>
          <p:spPr>
            <a:xfrm>
              <a:off x="3962835" y="2212174"/>
              <a:ext cx="99321" cy="90478"/>
            </a:xfrm>
            <a:custGeom>
              <a:avLst/>
              <a:gdLst/>
              <a:ahLst/>
              <a:cxnLst/>
              <a:rect l="l" t="t" r="r" b="b"/>
              <a:pathLst>
                <a:path w="629" h="573" extrusionOk="0">
                  <a:moveTo>
                    <a:pt x="315" y="0"/>
                  </a:moveTo>
                  <a:cubicBezTo>
                    <a:pt x="241" y="0"/>
                    <a:pt x="168" y="28"/>
                    <a:pt x="112" y="84"/>
                  </a:cubicBezTo>
                  <a:cubicBezTo>
                    <a:pt x="1" y="196"/>
                    <a:pt x="1" y="378"/>
                    <a:pt x="112" y="489"/>
                  </a:cubicBezTo>
                  <a:cubicBezTo>
                    <a:pt x="168" y="544"/>
                    <a:pt x="241" y="572"/>
                    <a:pt x="315" y="572"/>
                  </a:cubicBezTo>
                  <a:cubicBezTo>
                    <a:pt x="388" y="572"/>
                    <a:pt x="461" y="544"/>
                    <a:pt x="517" y="489"/>
                  </a:cubicBezTo>
                  <a:cubicBezTo>
                    <a:pt x="628" y="378"/>
                    <a:pt x="628" y="196"/>
                    <a:pt x="517" y="84"/>
                  </a:cubicBezTo>
                  <a:cubicBezTo>
                    <a:pt x="461" y="28"/>
                    <a:pt x="388" y="0"/>
                    <a:pt x="315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7"/>
            <p:cNvSpPr/>
            <p:nvPr/>
          </p:nvSpPr>
          <p:spPr>
            <a:xfrm>
              <a:off x="3962835" y="2207752"/>
              <a:ext cx="99321" cy="99321"/>
            </a:xfrm>
            <a:custGeom>
              <a:avLst/>
              <a:gdLst/>
              <a:ahLst/>
              <a:cxnLst/>
              <a:rect l="l" t="t" r="r" b="b"/>
              <a:pathLst>
                <a:path w="629" h="629" fill="none" extrusionOk="0">
                  <a:moveTo>
                    <a:pt x="517" y="517"/>
                  </a:moveTo>
                  <a:cubicBezTo>
                    <a:pt x="405" y="628"/>
                    <a:pt x="224" y="628"/>
                    <a:pt x="112" y="517"/>
                  </a:cubicBezTo>
                  <a:cubicBezTo>
                    <a:pt x="1" y="406"/>
                    <a:pt x="1" y="224"/>
                    <a:pt x="112" y="112"/>
                  </a:cubicBezTo>
                  <a:cubicBezTo>
                    <a:pt x="224" y="1"/>
                    <a:pt x="405" y="1"/>
                    <a:pt x="517" y="112"/>
                  </a:cubicBezTo>
                  <a:cubicBezTo>
                    <a:pt x="628" y="224"/>
                    <a:pt x="628" y="406"/>
                    <a:pt x="517" y="51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7" name="Google Shape;1177;p27"/>
          <p:cNvSpPr txBox="1">
            <a:spLocks noGrp="1"/>
          </p:cNvSpPr>
          <p:nvPr>
            <p:ph type="title"/>
          </p:nvPr>
        </p:nvSpPr>
        <p:spPr>
          <a:xfrm>
            <a:off x="457200" y="239871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3.</a:t>
            </a:r>
            <a:r>
              <a:rPr lang="en-US" dirty="0" err="1"/>
              <a:t>Анализ</a:t>
            </a:r>
            <a:r>
              <a:rPr lang="en-BG" dirty="0"/>
              <a:t> </a:t>
            </a:r>
            <a:endParaRPr dirty="0"/>
          </a:p>
        </p:txBody>
      </p:sp>
      <p:sp>
        <p:nvSpPr>
          <p:cNvPr id="1178" name="Google Shape;1178;p27"/>
          <p:cNvSpPr/>
          <p:nvPr/>
        </p:nvSpPr>
        <p:spPr>
          <a:xfrm>
            <a:off x="3316107" y="3034024"/>
            <a:ext cx="567186" cy="158"/>
          </a:xfrm>
          <a:custGeom>
            <a:avLst/>
            <a:gdLst/>
            <a:ahLst/>
            <a:cxnLst/>
            <a:rect l="l" t="t" r="r" b="b"/>
            <a:pathLst>
              <a:path w="3592" h="1" fill="none" extrusionOk="0">
                <a:moveTo>
                  <a:pt x="1" y="1"/>
                </a:moveTo>
                <a:lnTo>
                  <a:pt x="3592" y="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27"/>
          <p:cNvSpPr/>
          <p:nvPr/>
        </p:nvSpPr>
        <p:spPr>
          <a:xfrm>
            <a:off x="2492320" y="2625684"/>
            <a:ext cx="814303" cy="814303"/>
          </a:xfrm>
          <a:custGeom>
            <a:avLst/>
            <a:gdLst/>
            <a:ahLst/>
            <a:cxnLst/>
            <a:rect l="l" t="t" r="r" b="b"/>
            <a:pathLst>
              <a:path w="5157" h="5157" fill="none" extrusionOk="0">
                <a:moveTo>
                  <a:pt x="2579" y="5156"/>
                </a:moveTo>
                <a:cubicBezTo>
                  <a:pt x="1865" y="5156"/>
                  <a:pt x="1178" y="4857"/>
                  <a:pt x="691" y="4335"/>
                </a:cubicBezTo>
                <a:cubicBezTo>
                  <a:pt x="246" y="3856"/>
                  <a:pt x="1" y="3233"/>
                  <a:pt x="1" y="2579"/>
                </a:cubicBezTo>
                <a:cubicBezTo>
                  <a:pt x="1" y="1157"/>
                  <a:pt x="1157" y="0"/>
                  <a:pt x="2579" y="0"/>
                </a:cubicBezTo>
                <a:cubicBezTo>
                  <a:pt x="4001" y="0"/>
                  <a:pt x="5157" y="1157"/>
                  <a:pt x="5157" y="2579"/>
                </a:cubicBezTo>
                <a:cubicBezTo>
                  <a:pt x="5157" y="3233"/>
                  <a:pt x="4911" y="3856"/>
                  <a:pt x="4466" y="4335"/>
                </a:cubicBezTo>
                <a:cubicBezTo>
                  <a:pt x="3981" y="4857"/>
                  <a:pt x="3293" y="5156"/>
                  <a:pt x="2579" y="515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27"/>
          <p:cNvSpPr/>
          <p:nvPr/>
        </p:nvSpPr>
        <p:spPr>
          <a:xfrm>
            <a:off x="2563535" y="2696899"/>
            <a:ext cx="672033" cy="671875"/>
          </a:xfrm>
          <a:custGeom>
            <a:avLst/>
            <a:gdLst/>
            <a:ahLst/>
            <a:cxnLst/>
            <a:rect l="l" t="t" r="r" b="b"/>
            <a:pathLst>
              <a:path w="4256" h="4255" extrusionOk="0">
                <a:moveTo>
                  <a:pt x="2128" y="1"/>
                </a:moveTo>
                <a:cubicBezTo>
                  <a:pt x="953" y="1"/>
                  <a:pt x="0" y="952"/>
                  <a:pt x="0" y="2128"/>
                </a:cubicBezTo>
                <a:cubicBezTo>
                  <a:pt x="0" y="2687"/>
                  <a:pt x="217" y="3196"/>
                  <a:pt x="570" y="3576"/>
                </a:cubicBezTo>
                <a:cubicBezTo>
                  <a:pt x="959" y="3994"/>
                  <a:pt x="1513" y="4255"/>
                  <a:pt x="2128" y="4255"/>
                </a:cubicBezTo>
                <a:cubicBezTo>
                  <a:pt x="2743" y="4255"/>
                  <a:pt x="3296" y="3994"/>
                  <a:pt x="3685" y="3576"/>
                </a:cubicBezTo>
                <a:cubicBezTo>
                  <a:pt x="4039" y="3196"/>
                  <a:pt x="4255" y="2687"/>
                  <a:pt x="4255" y="2128"/>
                </a:cubicBezTo>
                <a:cubicBezTo>
                  <a:pt x="4255" y="952"/>
                  <a:pt x="3303" y="1"/>
                  <a:pt x="21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27"/>
          <p:cNvSpPr/>
          <p:nvPr/>
        </p:nvSpPr>
        <p:spPr>
          <a:xfrm>
            <a:off x="3266999" y="2987600"/>
            <a:ext cx="90478" cy="90478"/>
          </a:xfrm>
          <a:custGeom>
            <a:avLst/>
            <a:gdLst/>
            <a:ahLst/>
            <a:cxnLst/>
            <a:rect l="l" t="t" r="r" b="b"/>
            <a:pathLst>
              <a:path w="573" h="573" extrusionOk="0">
                <a:moveTo>
                  <a:pt x="287" y="0"/>
                </a:moveTo>
                <a:cubicBezTo>
                  <a:pt x="129" y="0"/>
                  <a:pt x="1" y="129"/>
                  <a:pt x="1" y="287"/>
                </a:cubicBezTo>
                <a:cubicBezTo>
                  <a:pt x="1" y="445"/>
                  <a:pt x="129" y="572"/>
                  <a:pt x="287" y="572"/>
                </a:cubicBezTo>
                <a:cubicBezTo>
                  <a:pt x="445" y="572"/>
                  <a:pt x="573" y="445"/>
                  <a:pt x="573" y="287"/>
                </a:cubicBezTo>
                <a:cubicBezTo>
                  <a:pt x="573" y="129"/>
                  <a:pt x="445" y="0"/>
                  <a:pt x="287" y="0"/>
                </a:cubicBezTo>
                <a:close/>
              </a:path>
            </a:pathLst>
          </a:custGeom>
          <a:solidFill>
            <a:srgbClr val="C3EB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27"/>
          <p:cNvSpPr/>
          <p:nvPr/>
        </p:nvSpPr>
        <p:spPr>
          <a:xfrm>
            <a:off x="3266999" y="2987600"/>
            <a:ext cx="90478" cy="90478"/>
          </a:xfrm>
          <a:custGeom>
            <a:avLst/>
            <a:gdLst/>
            <a:ahLst/>
            <a:cxnLst/>
            <a:rect l="l" t="t" r="r" b="b"/>
            <a:pathLst>
              <a:path w="573" h="573" fill="none" extrusionOk="0">
                <a:moveTo>
                  <a:pt x="573" y="287"/>
                </a:moveTo>
                <a:cubicBezTo>
                  <a:pt x="573" y="445"/>
                  <a:pt x="445" y="572"/>
                  <a:pt x="287" y="572"/>
                </a:cubicBezTo>
                <a:cubicBezTo>
                  <a:pt x="129" y="572"/>
                  <a:pt x="1" y="445"/>
                  <a:pt x="1" y="287"/>
                </a:cubicBezTo>
                <a:cubicBezTo>
                  <a:pt x="1" y="129"/>
                  <a:pt x="129" y="0"/>
                  <a:pt x="287" y="0"/>
                </a:cubicBezTo>
                <a:cubicBezTo>
                  <a:pt x="445" y="0"/>
                  <a:pt x="573" y="129"/>
                  <a:pt x="573" y="2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0" name="Google Shape;1190;p27"/>
          <p:cNvGrpSpPr/>
          <p:nvPr/>
        </p:nvGrpSpPr>
        <p:grpSpPr>
          <a:xfrm>
            <a:off x="3902673" y="2147749"/>
            <a:ext cx="1339171" cy="1339013"/>
            <a:chOff x="3902673" y="2147749"/>
            <a:chExt cx="1339171" cy="1339013"/>
          </a:xfrm>
        </p:grpSpPr>
        <p:sp>
          <p:nvSpPr>
            <p:cNvPr id="1191" name="Google Shape;1191;p27"/>
            <p:cNvSpPr/>
            <p:nvPr/>
          </p:nvSpPr>
          <p:spPr>
            <a:xfrm>
              <a:off x="3902673" y="2147749"/>
              <a:ext cx="1339171" cy="1339013"/>
            </a:xfrm>
            <a:custGeom>
              <a:avLst/>
              <a:gdLst/>
              <a:ahLst/>
              <a:cxnLst/>
              <a:rect l="l" t="t" r="r" b="b"/>
              <a:pathLst>
                <a:path w="8481" h="8480" extrusionOk="0">
                  <a:moveTo>
                    <a:pt x="4241" y="1"/>
                  </a:moveTo>
                  <a:cubicBezTo>
                    <a:pt x="1900" y="1"/>
                    <a:pt x="1" y="1899"/>
                    <a:pt x="1" y="4240"/>
                  </a:cubicBezTo>
                  <a:cubicBezTo>
                    <a:pt x="1" y="5357"/>
                    <a:pt x="432" y="6371"/>
                    <a:pt x="1138" y="7128"/>
                  </a:cubicBezTo>
                  <a:cubicBezTo>
                    <a:pt x="1911" y="7960"/>
                    <a:pt x="3016" y="8480"/>
                    <a:pt x="4241" y="8480"/>
                  </a:cubicBezTo>
                  <a:cubicBezTo>
                    <a:pt x="5467" y="8480"/>
                    <a:pt x="6571" y="7960"/>
                    <a:pt x="7345" y="7128"/>
                  </a:cubicBezTo>
                  <a:cubicBezTo>
                    <a:pt x="8050" y="6371"/>
                    <a:pt x="8481" y="5357"/>
                    <a:pt x="8481" y="4240"/>
                  </a:cubicBezTo>
                  <a:cubicBezTo>
                    <a:pt x="8481" y="1899"/>
                    <a:pt x="6583" y="1"/>
                    <a:pt x="424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7"/>
            <p:cNvSpPr/>
            <p:nvPr/>
          </p:nvSpPr>
          <p:spPr>
            <a:xfrm>
              <a:off x="3902673" y="2147749"/>
              <a:ext cx="1339171" cy="1339013"/>
            </a:xfrm>
            <a:custGeom>
              <a:avLst/>
              <a:gdLst/>
              <a:ahLst/>
              <a:cxnLst/>
              <a:rect l="l" t="t" r="r" b="b"/>
              <a:pathLst>
                <a:path w="8481" h="8480" fill="none" extrusionOk="0">
                  <a:moveTo>
                    <a:pt x="8481" y="4240"/>
                  </a:moveTo>
                  <a:cubicBezTo>
                    <a:pt x="8481" y="5357"/>
                    <a:pt x="8050" y="6371"/>
                    <a:pt x="7345" y="7128"/>
                  </a:cubicBezTo>
                  <a:cubicBezTo>
                    <a:pt x="6571" y="7960"/>
                    <a:pt x="5467" y="8480"/>
                    <a:pt x="4241" y="8480"/>
                  </a:cubicBezTo>
                  <a:cubicBezTo>
                    <a:pt x="3016" y="8480"/>
                    <a:pt x="1911" y="7960"/>
                    <a:pt x="1138" y="7128"/>
                  </a:cubicBezTo>
                  <a:cubicBezTo>
                    <a:pt x="432" y="6371"/>
                    <a:pt x="1" y="5357"/>
                    <a:pt x="1" y="4240"/>
                  </a:cubicBezTo>
                  <a:cubicBezTo>
                    <a:pt x="1" y="1899"/>
                    <a:pt x="1900" y="1"/>
                    <a:pt x="4241" y="1"/>
                  </a:cubicBezTo>
                  <a:cubicBezTo>
                    <a:pt x="6583" y="1"/>
                    <a:pt x="8481" y="1899"/>
                    <a:pt x="8481" y="424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7" name="Google Shape;1197;p27"/>
          <p:cNvSpPr/>
          <p:nvPr/>
        </p:nvSpPr>
        <p:spPr>
          <a:xfrm>
            <a:off x="3834349" y="2987600"/>
            <a:ext cx="90320" cy="90478"/>
          </a:xfrm>
          <a:custGeom>
            <a:avLst/>
            <a:gdLst/>
            <a:ahLst/>
            <a:cxnLst/>
            <a:rect l="l" t="t" r="r" b="b"/>
            <a:pathLst>
              <a:path w="572" h="573" extrusionOk="0">
                <a:moveTo>
                  <a:pt x="286" y="0"/>
                </a:moveTo>
                <a:cubicBezTo>
                  <a:pt x="127" y="0"/>
                  <a:pt x="0" y="129"/>
                  <a:pt x="0" y="287"/>
                </a:cubicBezTo>
                <a:cubicBezTo>
                  <a:pt x="0" y="445"/>
                  <a:pt x="127" y="572"/>
                  <a:pt x="286" y="572"/>
                </a:cubicBezTo>
                <a:cubicBezTo>
                  <a:pt x="444" y="572"/>
                  <a:pt x="572" y="445"/>
                  <a:pt x="572" y="287"/>
                </a:cubicBezTo>
                <a:cubicBezTo>
                  <a:pt x="572" y="129"/>
                  <a:pt x="444" y="0"/>
                  <a:pt x="286" y="0"/>
                </a:cubicBezTo>
                <a:close/>
              </a:path>
            </a:pathLst>
          </a:custGeom>
          <a:solidFill>
            <a:srgbClr val="C3EB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27"/>
          <p:cNvSpPr/>
          <p:nvPr/>
        </p:nvSpPr>
        <p:spPr>
          <a:xfrm>
            <a:off x="3834349" y="2987600"/>
            <a:ext cx="90320" cy="90478"/>
          </a:xfrm>
          <a:custGeom>
            <a:avLst/>
            <a:gdLst/>
            <a:ahLst/>
            <a:cxnLst/>
            <a:rect l="l" t="t" r="r" b="b"/>
            <a:pathLst>
              <a:path w="572" h="573" fill="none" extrusionOk="0">
                <a:moveTo>
                  <a:pt x="572" y="287"/>
                </a:moveTo>
                <a:cubicBezTo>
                  <a:pt x="572" y="445"/>
                  <a:pt x="444" y="572"/>
                  <a:pt x="286" y="572"/>
                </a:cubicBezTo>
                <a:cubicBezTo>
                  <a:pt x="127" y="572"/>
                  <a:pt x="0" y="445"/>
                  <a:pt x="0" y="287"/>
                </a:cubicBezTo>
                <a:cubicBezTo>
                  <a:pt x="0" y="129"/>
                  <a:pt x="127" y="0"/>
                  <a:pt x="286" y="0"/>
                </a:cubicBezTo>
                <a:cubicBezTo>
                  <a:pt x="444" y="0"/>
                  <a:pt x="572" y="129"/>
                  <a:pt x="572" y="2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27"/>
          <p:cNvSpPr txBox="1"/>
          <p:nvPr/>
        </p:nvSpPr>
        <p:spPr>
          <a:xfrm>
            <a:off x="3755442" y="3870684"/>
            <a:ext cx="161131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1" dirty="0">
                <a:solidFill>
                  <a:schemeClr val="accent2"/>
                </a:solidFill>
                <a:latin typeface="Fira Sans Extra Condensed"/>
                <a:cs typeface="Fira Sans Extra Condensed"/>
              </a:rPr>
              <a:t>Обхват</a:t>
            </a:r>
            <a:r>
              <a:rPr lang="bg-BG" sz="2000" dirty="0">
                <a:effectLst/>
              </a:rPr>
              <a:t> </a:t>
            </a:r>
            <a:endParaRPr lang="bg-BG" sz="1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00" name="Google Shape;1200;p27"/>
          <p:cNvSpPr txBox="1"/>
          <p:nvPr/>
        </p:nvSpPr>
        <p:spPr>
          <a:xfrm>
            <a:off x="4482977" y="3896309"/>
            <a:ext cx="2573594" cy="13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З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дравни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данни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iOS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Android</a:t>
            </a:r>
            <a:r>
              <a:rPr lang="en-BG" dirty="0">
                <a:effectLst/>
              </a:rPr>
              <a:t> </a:t>
            </a:r>
            <a:r>
              <a:rPr lang="bg-BG" dirty="0">
                <a:effectLst/>
              </a:rPr>
              <a:t> и </a:t>
            </a:r>
            <a:r>
              <a:rPr lang="en-US" dirty="0">
                <a:effectLst/>
              </a:rPr>
              <a:t>IOT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грови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елементи</a:t>
            </a:r>
            <a:r>
              <a:rPr lang="en-BG" dirty="0">
                <a:effectLst/>
              </a:rPr>
              <a:t> 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5" name="Google Shape;1205;p27"/>
          <p:cNvSpPr txBox="1"/>
          <p:nvPr/>
        </p:nvSpPr>
        <p:spPr>
          <a:xfrm>
            <a:off x="1502991" y="853758"/>
            <a:ext cx="131645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1" dirty="0">
                <a:solidFill>
                  <a:schemeClr val="accent5"/>
                </a:solidFill>
                <a:latin typeface="Fira Sans Extra Condensed"/>
                <a:cs typeface="Fira Sans Extra Condensed"/>
              </a:rPr>
              <a:t>Цел</a:t>
            </a:r>
            <a:r>
              <a:rPr lang="en-BG" sz="2000" dirty="0">
                <a:effectLst/>
              </a:rPr>
              <a:t> 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06" name="Google Shape;1206;p27"/>
          <p:cNvSpPr txBox="1"/>
          <p:nvPr/>
        </p:nvSpPr>
        <p:spPr>
          <a:xfrm>
            <a:off x="451892" y="1294688"/>
            <a:ext cx="2353091" cy="619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Да помага родителите и мотивира децата към здравословни навици чрез </a:t>
            </a:r>
            <a:r>
              <a:rPr lang="en-GB" dirty="0"/>
              <a:t>IoT </a:t>
            </a:r>
            <a:r>
              <a:rPr lang="bg-BG" dirty="0"/>
              <a:t>и </a:t>
            </a:r>
            <a:r>
              <a:rPr lang="en-GB" dirty="0"/>
              <a:t>AI </a:t>
            </a:r>
            <a:r>
              <a:rPr lang="bg-BG" dirty="0"/>
              <a:t>технологии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27"/>
          <p:cNvSpPr txBox="1"/>
          <p:nvPr/>
        </p:nvSpPr>
        <p:spPr>
          <a:xfrm>
            <a:off x="565473" y="2470145"/>
            <a:ext cx="1829174" cy="470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bg-BG" sz="1600" b="1" dirty="0">
                <a:solidFill>
                  <a:schemeClr val="lt2"/>
                </a:solidFill>
                <a:latin typeface="Fira Sans Extra Condensed"/>
                <a:cs typeface="Fira Sans Extra Condensed"/>
              </a:rPr>
              <a:t>Заинтересовани страни</a:t>
            </a:r>
            <a:endParaRPr lang="en-BG" sz="1600" b="1" dirty="0">
              <a:solidFill>
                <a:schemeClr val="lt2"/>
              </a:solidFill>
              <a:latin typeface="Fira Sans Extra Condensed"/>
              <a:cs typeface="Fira Sans Extra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08" name="Google Shape;1208;p27"/>
          <p:cNvSpPr txBox="1"/>
          <p:nvPr/>
        </p:nvSpPr>
        <p:spPr>
          <a:xfrm>
            <a:off x="599725" y="3312302"/>
            <a:ext cx="2797905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Родители</a:t>
            </a:r>
            <a:r>
              <a:rPr lang="en-BG" dirty="0">
                <a:effectLst/>
              </a:rPr>
              <a:t> </a:t>
            </a:r>
            <a:endParaRPr lang="bg-BG" dirty="0">
              <a:effectLst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Деца</a:t>
            </a:r>
            <a:r>
              <a:rPr lang="en-BG" dirty="0">
                <a:effectLst/>
              </a:rPr>
              <a:t> </a:t>
            </a:r>
            <a:endParaRPr lang="bg-BG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Технически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екип</a:t>
            </a:r>
            <a:r>
              <a:rPr lang="en-BG" dirty="0">
                <a:effectLst/>
              </a:rPr>
              <a:t> </a:t>
            </a:r>
            <a:endParaRPr lang="bg-BG" dirty="0">
              <a:effectLst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Здравни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организации</a:t>
            </a:r>
            <a:endParaRPr lang="bg-B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Инвеститори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партньори</a:t>
            </a:r>
            <a:r>
              <a:rPr lang="en-BG" dirty="0">
                <a:effectLst/>
              </a:rPr>
              <a:t> 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" name="Google Shape;6660;p80">
            <a:extLst>
              <a:ext uri="{FF2B5EF4-FFF2-40B4-BE49-F238E27FC236}">
                <a16:creationId xmlns:a16="http://schemas.microsoft.com/office/drawing/2014/main" id="{A37F6859-347F-82A8-2EFA-BA26513FD2C3}"/>
              </a:ext>
            </a:extLst>
          </p:cNvPr>
          <p:cNvGrpSpPr/>
          <p:nvPr/>
        </p:nvGrpSpPr>
        <p:grpSpPr>
          <a:xfrm>
            <a:off x="3142453" y="1389043"/>
            <a:ext cx="367261" cy="364686"/>
            <a:chOff x="-64781025" y="3361050"/>
            <a:chExt cx="317425" cy="315200"/>
          </a:xfrm>
        </p:grpSpPr>
        <p:sp>
          <p:nvSpPr>
            <p:cNvPr id="9" name="Google Shape;6661;p80">
              <a:extLst>
                <a:ext uri="{FF2B5EF4-FFF2-40B4-BE49-F238E27FC236}">
                  <a16:creationId xmlns:a16="http://schemas.microsoft.com/office/drawing/2014/main" id="{8A677375-980F-88C2-F5CC-40D262BF9AAC}"/>
                </a:ext>
              </a:extLst>
            </p:cNvPr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662;p80">
              <a:extLst>
                <a:ext uri="{FF2B5EF4-FFF2-40B4-BE49-F238E27FC236}">
                  <a16:creationId xmlns:a16="http://schemas.microsoft.com/office/drawing/2014/main" id="{6529E436-ABAD-8CDC-4B2C-CD1517BDAA47}"/>
                </a:ext>
              </a:extLst>
            </p:cNvPr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63;p80">
              <a:extLst>
                <a:ext uri="{FF2B5EF4-FFF2-40B4-BE49-F238E27FC236}">
                  <a16:creationId xmlns:a16="http://schemas.microsoft.com/office/drawing/2014/main" id="{B0FC5066-BD22-F2E1-D686-5C7F64B41404}"/>
                </a:ext>
              </a:extLst>
            </p:cNvPr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64;p80">
              <a:extLst>
                <a:ext uri="{FF2B5EF4-FFF2-40B4-BE49-F238E27FC236}">
                  <a16:creationId xmlns:a16="http://schemas.microsoft.com/office/drawing/2014/main" id="{F3147E94-5659-000C-0BA8-DE6103D336A2}"/>
                </a:ext>
              </a:extLst>
            </p:cNvPr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6792;p80">
            <a:extLst>
              <a:ext uri="{FF2B5EF4-FFF2-40B4-BE49-F238E27FC236}">
                <a16:creationId xmlns:a16="http://schemas.microsoft.com/office/drawing/2014/main" id="{D1F26110-9F09-BBE4-BB21-241276A09B18}"/>
              </a:ext>
            </a:extLst>
          </p:cNvPr>
          <p:cNvGrpSpPr/>
          <p:nvPr/>
        </p:nvGrpSpPr>
        <p:grpSpPr>
          <a:xfrm>
            <a:off x="2721550" y="2829950"/>
            <a:ext cx="366364" cy="367290"/>
            <a:chOff x="-61784125" y="3377700"/>
            <a:chExt cx="316650" cy="317450"/>
          </a:xfrm>
        </p:grpSpPr>
        <p:sp>
          <p:nvSpPr>
            <p:cNvPr id="14" name="Google Shape;6793;p80">
              <a:extLst>
                <a:ext uri="{FF2B5EF4-FFF2-40B4-BE49-F238E27FC236}">
                  <a16:creationId xmlns:a16="http://schemas.microsoft.com/office/drawing/2014/main" id="{382664BF-554B-C0E9-F621-904671DA8266}"/>
                </a:ext>
              </a:extLst>
            </p:cNvPr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794;p80">
              <a:extLst>
                <a:ext uri="{FF2B5EF4-FFF2-40B4-BE49-F238E27FC236}">
                  <a16:creationId xmlns:a16="http://schemas.microsoft.com/office/drawing/2014/main" id="{247C5FDD-E9E0-0285-4637-6DA2CAC16D34}"/>
                </a:ext>
              </a:extLst>
            </p:cNvPr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795;p80">
              <a:extLst>
                <a:ext uri="{FF2B5EF4-FFF2-40B4-BE49-F238E27FC236}">
                  <a16:creationId xmlns:a16="http://schemas.microsoft.com/office/drawing/2014/main" id="{0839457B-2ADA-85E7-9C13-352009C2D2D8}"/>
                </a:ext>
              </a:extLst>
            </p:cNvPr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796;p80">
              <a:extLst>
                <a:ext uri="{FF2B5EF4-FFF2-40B4-BE49-F238E27FC236}">
                  <a16:creationId xmlns:a16="http://schemas.microsoft.com/office/drawing/2014/main" id="{0BF055B1-4394-037E-87FC-C0A147D08078}"/>
                </a:ext>
              </a:extLst>
            </p:cNvPr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797;p80">
              <a:extLst>
                <a:ext uri="{FF2B5EF4-FFF2-40B4-BE49-F238E27FC236}">
                  <a16:creationId xmlns:a16="http://schemas.microsoft.com/office/drawing/2014/main" id="{8A16F736-6FC0-61EE-C10A-AC9E4398E4FC}"/>
                </a:ext>
              </a:extLst>
            </p:cNvPr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798;p80">
              <a:extLst>
                <a:ext uri="{FF2B5EF4-FFF2-40B4-BE49-F238E27FC236}">
                  <a16:creationId xmlns:a16="http://schemas.microsoft.com/office/drawing/2014/main" id="{EF044F77-68E0-B1BE-64A2-DE775C5370B5}"/>
                </a:ext>
              </a:extLst>
            </p:cNvPr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799;p80">
              <a:extLst>
                <a:ext uri="{FF2B5EF4-FFF2-40B4-BE49-F238E27FC236}">
                  <a16:creationId xmlns:a16="http://schemas.microsoft.com/office/drawing/2014/main" id="{049B2FFB-F265-DFD6-4890-4435A0158C5C}"/>
                </a:ext>
              </a:extLst>
            </p:cNvPr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6690;p80">
            <a:extLst>
              <a:ext uri="{FF2B5EF4-FFF2-40B4-BE49-F238E27FC236}">
                <a16:creationId xmlns:a16="http://schemas.microsoft.com/office/drawing/2014/main" id="{81A993D0-B891-D052-7DB5-BEA4A16A7F29}"/>
              </a:ext>
            </a:extLst>
          </p:cNvPr>
          <p:cNvGrpSpPr/>
          <p:nvPr/>
        </p:nvGrpSpPr>
        <p:grpSpPr>
          <a:xfrm>
            <a:off x="3866726" y="4208897"/>
            <a:ext cx="366364" cy="359075"/>
            <a:chOff x="-60988625" y="3740800"/>
            <a:chExt cx="316650" cy="310350"/>
          </a:xfrm>
        </p:grpSpPr>
        <p:sp>
          <p:nvSpPr>
            <p:cNvPr id="22" name="Google Shape;6691;p80">
              <a:extLst>
                <a:ext uri="{FF2B5EF4-FFF2-40B4-BE49-F238E27FC236}">
                  <a16:creationId xmlns:a16="http://schemas.microsoft.com/office/drawing/2014/main" id="{2049809F-D322-DC24-5A19-C00584E4E3D6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692;p80">
              <a:extLst>
                <a:ext uri="{FF2B5EF4-FFF2-40B4-BE49-F238E27FC236}">
                  <a16:creationId xmlns:a16="http://schemas.microsoft.com/office/drawing/2014/main" id="{5B2EABAC-A9D8-E3FE-441E-614CAFA303D2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693;p80">
              <a:extLst>
                <a:ext uri="{FF2B5EF4-FFF2-40B4-BE49-F238E27FC236}">
                  <a16:creationId xmlns:a16="http://schemas.microsoft.com/office/drawing/2014/main" id="{2878E993-3FA0-FBBE-544C-8D48A8D5F729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2DE1F18-77BB-CF86-BA8A-8D9E5D0B55F5}"/>
              </a:ext>
            </a:extLst>
          </p:cNvPr>
          <p:cNvSpPr txBox="1"/>
          <p:nvPr/>
        </p:nvSpPr>
        <p:spPr>
          <a:xfrm>
            <a:off x="6038741" y="1225563"/>
            <a:ext cx="344159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Входящи данни:</a:t>
            </a:r>
            <a:endParaRPr lang="bg-B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устройства: стъпки, пулс, сън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от родителите: хранене, настроение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Игрови дейности</a:t>
            </a:r>
          </a:p>
          <a:p>
            <a:r>
              <a:rPr lang="bg-BG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Изходящи данни:</a:t>
            </a:r>
            <a:endParaRPr lang="bg-B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Персонализирани препоръки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 на напредъка: мисии, точки, награди</a:t>
            </a:r>
          </a:p>
          <a:p>
            <a:r>
              <a:rPr lang="bg-BG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на данни:</a:t>
            </a:r>
            <a:endParaRPr lang="bg-B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База данни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GDPR-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съвместимост</a:t>
            </a:r>
          </a:p>
        </p:txBody>
      </p:sp>
      <p:sp>
        <p:nvSpPr>
          <p:cNvPr id="31" name="Google Shape;1207;p27">
            <a:extLst>
              <a:ext uri="{FF2B5EF4-FFF2-40B4-BE49-F238E27FC236}">
                <a16:creationId xmlns:a16="http://schemas.microsoft.com/office/drawing/2014/main" id="{212C0F4B-5076-0F30-AADC-5AD1F794482A}"/>
              </a:ext>
            </a:extLst>
          </p:cNvPr>
          <p:cNvSpPr txBox="1"/>
          <p:nvPr/>
        </p:nvSpPr>
        <p:spPr>
          <a:xfrm>
            <a:off x="6024892" y="859003"/>
            <a:ext cx="2937528" cy="1008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bg-BG" sz="1600" b="1" dirty="0">
                <a:solidFill>
                  <a:schemeClr val="lt2"/>
                </a:solidFill>
                <a:latin typeface="Fira Sans Extra Condensed"/>
                <a:cs typeface="Fira Sans Extra Condensed"/>
              </a:rPr>
              <a:t>Изисквания към данните</a:t>
            </a:r>
          </a:p>
          <a:p>
            <a:endParaRPr lang="en-BG" sz="1600" b="1" dirty="0">
              <a:solidFill>
                <a:schemeClr val="lt2"/>
              </a:solidFill>
              <a:latin typeface="Fira Sans Extra Condensed"/>
              <a:cs typeface="Fira Sans Extra Condense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3" name="Google Shape;1160;p27">
            <a:extLst>
              <a:ext uri="{FF2B5EF4-FFF2-40B4-BE49-F238E27FC236}">
                <a16:creationId xmlns:a16="http://schemas.microsoft.com/office/drawing/2014/main" id="{8A395BA0-72AF-CE17-5007-5E692F854983}"/>
              </a:ext>
            </a:extLst>
          </p:cNvPr>
          <p:cNvGrpSpPr/>
          <p:nvPr/>
        </p:nvGrpSpPr>
        <p:grpSpPr>
          <a:xfrm>
            <a:off x="4824088" y="1023828"/>
            <a:ext cx="1149692" cy="1149698"/>
            <a:chOff x="5082693" y="1157375"/>
            <a:chExt cx="1149692" cy="1149698"/>
          </a:xfrm>
        </p:grpSpPr>
        <p:grpSp>
          <p:nvGrpSpPr>
            <p:cNvPr id="44" name="Google Shape;1161;p27">
              <a:extLst>
                <a:ext uri="{FF2B5EF4-FFF2-40B4-BE49-F238E27FC236}">
                  <a16:creationId xmlns:a16="http://schemas.microsoft.com/office/drawing/2014/main" id="{32C5AC16-7489-6305-E830-33318000CF99}"/>
                </a:ext>
              </a:extLst>
            </p:cNvPr>
            <p:cNvGrpSpPr/>
            <p:nvPr/>
          </p:nvGrpSpPr>
          <p:grpSpPr>
            <a:xfrm>
              <a:off x="5136222" y="1157375"/>
              <a:ext cx="1096163" cy="1097271"/>
              <a:chOff x="5136222" y="1157375"/>
              <a:chExt cx="1096163" cy="1097271"/>
            </a:xfrm>
          </p:grpSpPr>
          <p:sp>
            <p:nvSpPr>
              <p:cNvPr id="47" name="Google Shape;1162;p27">
                <a:extLst>
                  <a:ext uri="{FF2B5EF4-FFF2-40B4-BE49-F238E27FC236}">
                    <a16:creationId xmlns:a16="http://schemas.microsoft.com/office/drawing/2014/main" id="{83F3F73E-0D93-7959-4891-A6E157D42175}"/>
                  </a:ext>
                </a:extLst>
              </p:cNvPr>
              <p:cNvSpPr/>
              <p:nvPr/>
            </p:nvSpPr>
            <p:spPr>
              <a:xfrm>
                <a:off x="5136222" y="1853574"/>
                <a:ext cx="401072" cy="401072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2540" fill="none" extrusionOk="0">
                    <a:moveTo>
                      <a:pt x="2540" y="0"/>
                    </a:moveTo>
                    <a:lnTo>
                      <a:pt x="0" y="2540"/>
                    </a:lnTo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163;p27">
                <a:extLst>
                  <a:ext uri="{FF2B5EF4-FFF2-40B4-BE49-F238E27FC236}">
                    <a16:creationId xmlns:a16="http://schemas.microsoft.com/office/drawing/2014/main" id="{09020D43-09EE-2883-F365-2F07DAC08EDD}"/>
                  </a:ext>
                </a:extLst>
              </p:cNvPr>
              <p:cNvSpPr/>
              <p:nvPr/>
            </p:nvSpPr>
            <p:spPr>
              <a:xfrm>
                <a:off x="5418082" y="1157375"/>
                <a:ext cx="814303" cy="814303"/>
              </a:xfrm>
              <a:custGeom>
                <a:avLst/>
                <a:gdLst/>
                <a:ahLst/>
                <a:cxnLst/>
                <a:rect l="l" t="t" r="r" b="b"/>
                <a:pathLst>
                  <a:path w="5157" h="5157" fill="none" extrusionOk="0">
                    <a:moveTo>
                      <a:pt x="2578" y="5157"/>
                    </a:moveTo>
                    <a:cubicBezTo>
                      <a:pt x="1157" y="5157"/>
                      <a:pt x="1" y="4000"/>
                      <a:pt x="1" y="2578"/>
                    </a:cubicBezTo>
                    <a:cubicBezTo>
                      <a:pt x="1" y="1157"/>
                      <a:pt x="1157" y="0"/>
                      <a:pt x="2578" y="0"/>
                    </a:cubicBezTo>
                    <a:cubicBezTo>
                      <a:pt x="3232" y="0"/>
                      <a:pt x="3856" y="245"/>
                      <a:pt x="4335" y="692"/>
                    </a:cubicBezTo>
                    <a:cubicBezTo>
                      <a:pt x="4857" y="1177"/>
                      <a:pt x="5156" y="1865"/>
                      <a:pt x="5156" y="2578"/>
                    </a:cubicBezTo>
                    <a:cubicBezTo>
                      <a:pt x="5156" y="3292"/>
                      <a:pt x="4857" y="3980"/>
                      <a:pt x="4335" y="4465"/>
                    </a:cubicBezTo>
                    <a:cubicBezTo>
                      <a:pt x="3856" y="4911"/>
                      <a:pt x="3232" y="5157"/>
                      <a:pt x="2578" y="515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164;p27">
                <a:extLst>
                  <a:ext uri="{FF2B5EF4-FFF2-40B4-BE49-F238E27FC236}">
                    <a16:creationId xmlns:a16="http://schemas.microsoft.com/office/drawing/2014/main" id="{D1F4CD33-687F-FD42-9A29-42A54DF7FBB5}"/>
                  </a:ext>
                </a:extLst>
              </p:cNvPr>
              <p:cNvSpPr/>
              <p:nvPr/>
            </p:nvSpPr>
            <p:spPr>
              <a:xfrm>
                <a:off x="5489297" y="1228590"/>
                <a:ext cx="671875" cy="671875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255" extrusionOk="0">
                    <a:moveTo>
                      <a:pt x="2127" y="1"/>
                    </a:moveTo>
                    <a:cubicBezTo>
                      <a:pt x="953" y="1"/>
                      <a:pt x="0" y="952"/>
                      <a:pt x="0" y="2127"/>
                    </a:cubicBezTo>
                    <a:cubicBezTo>
                      <a:pt x="0" y="3302"/>
                      <a:pt x="953" y="4254"/>
                      <a:pt x="2127" y="4254"/>
                    </a:cubicBezTo>
                    <a:cubicBezTo>
                      <a:pt x="2687" y="4254"/>
                      <a:pt x="3197" y="4038"/>
                      <a:pt x="3576" y="3684"/>
                    </a:cubicBezTo>
                    <a:cubicBezTo>
                      <a:pt x="3993" y="3297"/>
                      <a:pt x="4254" y="2742"/>
                      <a:pt x="4254" y="2127"/>
                    </a:cubicBezTo>
                    <a:cubicBezTo>
                      <a:pt x="4254" y="1513"/>
                      <a:pt x="3993" y="958"/>
                      <a:pt x="3576" y="571"/>
                    </a:cubicBezTo>
                    <a:cubicBezTo>
                      <a:pt x="3197" y="216"/>
                      <a:pt x="2687" y="1"/>
                      <a:pt x="212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1165;p27">
                <a:extLst>
                  <a:ext uri="{FF2B5EF4-FFF2-40B4-BE49-F238E27FC236}">
                    <a16:creationId xmlns:a16="http://schemas.microsoft.com/office/drawing/2014/main" id="{CF5B2716-CCC5-555B-A622-6A6528A29A26}"/>
                  </a:ext>
                </a:extLst>
              </p:cNvPr>
              <p:cNvSpPr/>
              <p:nvPr/>
            </p:nvSpPr>
            <p:spPr>
              <a:xfrm>
                <a:off x="5483612" y="1811097"/>
                <a:ext cx="99321" cy="90636"/>
              </a:xfrm>
              <a:custGeom>
                <a:avLst/>
                <a:gdLst/>
                <a:ahLst/>
                <a:cxnLst/>
                <a:rect l="l" t="t" r="r" b="b"/>
                <a:pathLst>
                  <a:path w="629" h="574" extrusionOk="0">
                    <a:moveTo>
                      <a:pt x="315" y="1"/>
                    </a:moveTo>
                    <a:cubicBezTo>
                      <a:pt x="241" y="1"/>
                      <a:pt x="168" y="28"/>
                      <a:pt x="112" y="84"/>
                    </a:cubicBezTo>
                    <a:cubicBezTo>
                      <a:pt x="0" y="196"/>
                      <a:pt x="0" y="378"/>
                      <a:pt x="112" y="489"/>
                    </a:cubicBezTo>
                    <a:cubicBezTo>
                      <a:pt x="168" y="545"/>
                      <a:pt x="241" y="573"/>
                      <a:pt x="315" y="573"/>
                    </a:cubicBezTo>
                    <a:cubicBezTo>
                      <a:pt x="388" y="573"/>
                      <a:pt x="461" y="545"/>
                      <a:pt x="517" y="489"/>
                    </a:cubicBezTo>
                    <a:cubicBezTo>
                      <a:pt x="628" y="378"/>
                      <a:pt x="628" y="196"/>
                      <a:pt x="517" y="84"/>
                    </a:cubicBezTo>
                    <a:cubicBezTo>
                      <a:pt x="461" y="28"/>
                      <a:pt x="388" y="1"/>
                      <a:pt x="31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166;p27">
                <a:extLst>
                  <a:ext uri="{FF2B5EF4-FFF2-40B4-BE49-F238E27FC236}">
                    <a16:creationId xmlns:a16="http://schemas.microsoft.com/office/drawing/2014/main" id="{84311B6F-BAD1-E212-8B43-AB8584AD98C4}"/>
                  </a:ext>
                </a:extLst>
              </p:cNvPr>
              <p:cNvSpPr/>
              <p:nvPr/>
            </p:nvSpPr>
            <p:spPr>
              <a:xfrm>
                <a:off x="5483612" y="1806676"/>
                <a:ext cx="99321" cy="9947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30" fill="none" extrusionOk="0">
                    <a:moveTo>
                      <a:pt x="517" y="112"/>
                    </a:moveTo>
                    <a:cubicBezTo>
                      <a:pt x="628" y="224"/>
                      <a:pt x="628" y="406"/>
                      <a:pt x="517" y="517"/>
                    </a:cubicBezTo>
                    <a:cubicBezTo>
                      <a:pt x="405" y="629"/>
                      <a:pt x="224" y="629"/>
                      <a:pt x="112" y="517"/>
                    </a:cubicBezTo>
                    <a:cubicBezTo>
                      <a:pt x="0" y="406"/>
                      <a:pt x="0" y="224"/>
                      <a:pt x="112" y="112"/>
                    </a:cubicBezTo>
                    <a:cubicBezTo>
                      <a:pt x="224" y="1"/>
                      <a:pt x="405" y="1"/>
                      <a:pt x="517" y="1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1167;p27">
              <a:extLst>
                <a:ext uri="{FF2B5EF4-FFF2-40B4-BE49-F238E27FC236}">
                  <a16:creationId xmlns:a16="http://schemas.microsoft.com/office/drawing/2014/main" id="{65E154DB-C61C-97F2-15D5-9C31608E890B}"/>
                </a:ext>
              </a:extLst>
            </p:cNvPr>
            <p:cNvSpPr/>
            <p:nvPr/>
          </p:nvSpPr>
          <p:spPr>
            <a:xfrm>
              <a:off x="5082693" y="2212174"/>
              <a:ext cx="99321" cy="90478"/>
            </a:xfrm>
            <a:custGeom>
              <a:avLst/>
              <a:gdLst/>
              <a:ahLst/>
              <a:cxnLst/>
              <a:rect l="l" t="t" r="r" b="b"/>
              <a:pathLst>
                <a:path w="629" h="573" extrusionOk="0">
                  <a:moveTo>
                    <a:pt x="314" y="0"/>
                  </a:moveTo>
                  <a:cubicBezTo>
                    <a:pt x="241" y="0"/>
                    <a:pt x="168" y="28"/>
                    <a:pt x="112" y="84"/>
                  </a:cubicBezTo>
                  <a:cubicBezTo>
                    <a:pt x="0" y="196"/>
                    <a:pt x="0" y="378"/>
                    <a:pt x="112" y="489"/>
                  </a:cubicBezTo>
                  <a:cubicBezTo>
                    <a:pt x="168" y="544"/>
                    <a:pt x="241" y="572"/>
                    <a:pt x="314" y="572"/>
                  </a:cubicBezTo>
                  <a:cubicBezTo>
                    <a:pt x="387" y="572"/>
                    <a:pt x="460" y="544"/>
                    <a:pt x="516" y="489"/>
                  </a:cubicBezTo>
                  <a:cubicBezTo>
                    <a:pt x="628" y="378"/>
                    <a:pt x="628" y="196"/>
                    <a:pt x="516" y="84"/>
                  </a:cubicBezTo>
                  <a:cubicBezTo>
                    <a:pt x="460" y="28"/>
                    <a:pt x="387" y="0"/>
                    <a:pt x="314" y="0"/>
                  </a:cubicBezTo>
                  <a:close/>
                </a:path>
              </a:pathLst>
            </a:custGeom>
            <a:solidFill>
              <a:srgbClr val="C3EBE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68;p27">
              <a:extLst>
                <a:ext uri="{FF2B5EF4-FFF2-40B4-BE49-F238E27FC236}">
                  <a16:creationId xmlns:a16="http://schemas.microsoft.com/office/drawing/2014/main" id="{B265C7DC-F9C9-A92C-849F-8513C2AFFE47}"/>
                </a:ext>
              </a:extLst>
            </p:cNvPr>
            <p:cNvSpPr/>
            <p:nvPr/>
          </p:nvSpPr>
          <p:spPr>
            <a:xfrm>
              <a:off x="5082693" y="2207752"/>
              <a:ext cx="99321" cy="99321"/>
            </a:xfrm>
            <a:custGeom>
              <a:avLst/>
              <a:gdLst/>
              <a:ahLst/>
              <a:cxnLst/>
              <a:rect l="l" t="t" r="r" b="b"/>
              <a:pathLst>
                <a:path w="629" h="629" fill="none" extrusionOk="0">
                  <a:moveTo>
                    <a:pt x="516" y="112"/>
                  </a:moveTo>
                  <a:cubicBezTo>
                    <a:pt x="628" y="224"/>
                    <a:pt x="628" y="406"/>
                    <a:pt x="516" y="517"/>
                  </a:cubicBezTo>
                  <a:cubicBezTo>
                    <a:pt x="405" y="628"/>
                    <a:pt x="224" y="628"/>
                    <a:pt x="112" y="517"/>
                  </a:cubicBezTo>
                  <a:cubicBezTo>
                    <a:pt x="0" y="406"/>
                    <a:pt x="0" y="224"/>
                    <a:pt x="112" y="112"/>
                  </a:cubicBezTo>
                  <a:cubicBezTo>
                    <a:pt x="224" y="1"/>
                    <a:pt x="405" y="1"/>
                    <a:pt x="516" y="11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EB4940F-BDA2-0DEA-2E85-273D412E21A0}"/>
              </a:ext>
            </a:extLst>
          </p:cNvPr>
          <p:cNvGrpSpPr/>
          <p:nvPr/>
        </p:nvGrpSpPr>
        <p:grpSpPr>
          <a:xfrm rot="9504206">
            <a:off x="4035436" y="3492224"/>
            <a:ext cx="500240" cy="491555"/>
            <a:chOff x="3451569" y="4777740"/>
            <a:chExt cx="500240" cy="491555"/>
          </a:xfrm>
        </p:grpSpPr>
        <p:sp>
          <p:nvSpPr>
            <p:cNvPr id="56" name="Google Shape;1162;p27">
              <a:extLst>
                <a:ext uri="{FF2B5EF4-FFF2-40B4-BE49-F238E27FC236}">
                  <a16:creationId xmlns:a16="http://schemas.microsoft.com/office/drawing/2014/main" id="{EDF9EF63-4F30-9C7B-60E4-7D849754B3EA}"/>
                </a:ext>
              </a:extLst>
            </p:cNvPr>
            <p:cNvSpPr/>
            <p:nvPr/>
          </p:nvSpPr>
          <p:spPr>
            <a:xfrm>
              <a:off x="3505098" y="4820217"/>
              <a:ext cx="401072" cy="401072"/>
            </a:xfrm>
            <a:custGeom>
              <a:avLst/>
              <a:gdLst/>
              <a:ahLst/>
              <a:cxnLst/>
              <a:rect l="l" t="t" r="r" b="b"/>
              <a:pathLst>
                <a:path w="2540" h="2540" fill="none" extrusionOk="0">
                  <a:moveTo>
                    <a:pt x="2540" y="0"/>
                  </a:moveTo>
                  <a:lnTo>
                    <a:pt x="0" y="2540"/>
                  </a:lnTo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65;p27">
              <a:extLst>
                <a:ext uri="{FF2B5EF4-FFF2-40B4-BE49-F238E27FC236}">
                  <a16:creationId xmlns:a16="http://schemas.microsoft.com/office/drawing/2014/main" id="{DA56C772-872A-3678-4771-702664411C8E}"/>
                </a:ext>
              </a:extLst>
            </p:cNvPr>
            <p:cNvSpPr/>
            <p:nvPr/>
          </p:nvSpPr>
          <p:spPr>
            <a:xfrm>
              <a:off x="3852488" y="4777740"/>
              <a:ext cx="99321" cy="90636"/>
            </a:xfrm>
            <a:custGeom>
              <a:avLst/>
              <a:gdLst/>
              <a:ahLst/>
              <a:cxnLst/>
              <a:rect l="l" t="t" r="r" b="b"/>
              <a:pathLst>
                <a:path w="629" h="574" extrusionOk="0">
                  <a:moveTo>
                    <a:pt x="315" y="1"/>
                  </a:moveTo>
                  <a:cubicBezTo>
                    <a:pt x="241" y="1"/>
                    <a:pt x="168" y="28"/>
                    <a:pt x="112" y="84"/>
                  </a:cubicBezTo>
                  <a:cubicBezTo>
                    <a:pt x="0" y="196"/>
                    <a:pt x="0" y="378"/>
                    <a:pt x="112" y="489"/>
                  </a:cubicBezTo>
                  <a:cubicBezTo>
                    <a:pt x="168" y="545"/>
                    <a:pt x="241" y="573"/>
                    <a:pt x="315" y="573"/>
                  </a:cubicBezTo>
                  <a:cubicBezTo>
                    <a:pt x="388" y="573"/>
                    <a:pt x="461" y="545"/>
                    <a:pt x="517" y="489"/>
                  </a:cubicBezTo>
                  <a:cubicBezTo>
                    <a:pt x="628" y="378"/>
                    <a:pt x="628" y="196"/>
                    <a:pt x="517" y="84"/>
                  </a:cubicBezTo>
                  <a:cubicBezTo>
                    <a:pt x="461" y="28"/>
                    <a:pt x="388" y="1"/>
                    <a:pt x="315" y="1"/>
                  </a:cubicBezTo>
                  <a:close/>
                </a:path>
              </a:pathLst>
            </a:custGeom>
            <a:solidFill>
              <a:srgbClr val="C3EBE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167;p27">
              <a:extLst>
                <a:ext uri="{FF2B5EF4-FFF2-40B4-BE49-F238E27FC236}">
                  <a16:creationId xmlns:a16="http://schemas.microsoft.com/office/drawing/2014/main" id="{FBC7EDFD-9CE8-B8B6-9160-F5BF91F8AB9D}"/>
                </a:ext>
              </a:extLst>
            </p:cNvPr>
            <p:cNvSpPr/>
            <p:nvPr/>
          </p:nvSpPr>
          <p:spPr>
            <a:xfrm>
              <a:off x="3451569" y="5178817"/>
              <a:ext cx="99321" cy="90478"/>
            </a:xfrm>
            <a:custGeom>
              <a:avLst/>
              <a:gdLst/>
              <a:ahLst/>
              <a:cxnLst/>
              <a:rect l="l" t="t" r="r" b="b"/>
              <a:pathLst>
                <a:path w="629" h="573" extrusionOk="0">
                  <a:moveTo>
                    <a:pt x="314" y="0"/>
                  </a:moveTo>
                  <a:cubicBezTo>
                    <a:pt x="241" y="0"/>
                    <a:pt x="168" y="28"/>
                    <a:pt x="112" y="84"/>
                  </a:cubicBezTo>
                  <a:cubicBezTo>
                    <a:pt x="0" y="196"/>
                    <a:pt x="0" y="378"/>
                    <a:pt x="112" y="489"/>
                  </a:cubicBezTo>
                  <a:cubicBezTo>
                    <a:pt x="168" y="544"/>
                    <a:pt x="241" y="572"/>
                    <a:pt x="314" y="572"/>
                  </a:cubicBezTo>
                  <a:cubicBezTo>
                    <a:pt x="387" y="572"/>
                    <a:pt x="460" y="544"/>
                    <a:pt x="516" y="489"/>
                  </a:cubicBezTo>
                  <a:cubicBezTo>
                    <a:pt x="628" y="378"/>
                    <a:pt x="628" y="196"/>
                    <a:pt x="516" y="84"/>
                  </a:cubicBezTo>
                  <a:cubicBezTo>
                    <a:pt x="460" y="28"/>
                    <a:pt x="387" y="0"/>
                    <a:pt x="314" y="0"/>
                  </a:cubicBezTo>
                  <a:close/>
                </a:path>
              </a:pathLst>
            </a:custGeom>
            <a:solidFill>
              <a:srgbClr val="C3EBE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8743;p84">
            <a:extLst>
              <a:ext uri="{FF2B5EF4-FFF2-40B4-BE49-F238E27FC236}">
                <a16:creationId xmlns:a16="http://schemas.microsoft.com/office/drawing/2014/main" id="{53DB8F1D-0C23-67AD-CC81-8C86F3976B12}"/>
              </a:ext>
            </a:extLst>
          </p:cNvPr>
          <p:cNvGrpSpPr/>
          <p:nvPr/>
        </p:nvGrpSpPr>
        <p:grpSpPr>
          <a:xfrm>
            <a:off x="5368120" y="1225563"/>
            <a:ext cx="420811" cy="419659"/>
            <a:chOff x="-2671375" y="3597450"/>
            <a:chExt cx="292250" cy="291450"/>
          </a:xfrm>
        </p:grpSpPr>
        <p:sp>
          <p:nvSpPr>
            <p:cNvPr id="61" name="Google Shape;8744;p84">
              <a:extLst>
                <a:ext uri="{FF2B5EF4-FFF2-40B4-BE49-F238E27FC236}">
                  <a16:creationId xmlns:a16="http://schemas.microsoft.com/office/drawing/2014/main" id="{62416E72-77C0-B5B3-33B2-09949181731B}"/>
                </a:ext>
              </a:extLst>
            </p:cNvPr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745;p84">
              <a:extLst>
                <a:ext uri="{FF2B5EF4-FFF2-40B4-BE49-F238E27FC236}">
                  <a16:creationId xmlns:a16="http://schemas.microsoft.com/office/drawing/2014/main" id="{40D9D037-57CD-FBCF-6898-190B3AC43E33}"/>
                </a:ext>
              </a:extLst>
            </p:cNvPr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CB7AE806-7CEF-0259-30D8-BEE91BC05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579" y="2152207"/>
            <a:ext cx="1325877" cy="1325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2202C03C-AA32-378B-4125-A5CE5C4600E7}"/>
              </a:ext>
            </a:extLst>
          </p:cNvPr>
          <p:cNvCxnSpPr>
            <a:cxnSpLocks/>
          </p:cNvCxnSpPr>
          <p:nvPr/>
        </p:nvCxnSpPr>
        <p:spPr>
          <a:xfrm>
            <a:off x="3746758" y="571671"/>
            <a:ext cx="1592834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115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81830CC-821B-510E-DD4E-27C48F081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449971"/>
              </p:ext>
            </p:extLst>
          </p:nvPr>
        </p:nvGraphicFramePr>
        <p:xfrm>
          <a:off x="328612" y="581820"/>
          <a:ext cx="8486775" cy="4538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8925">
                  <a:extLst>
                    <a:ext uri="{9D8B030D-6E8A-4147-A177-3AD203B41FA5}">
                      <a16:colId xmlns:a16="http://schemas.microsoft.com/office/drawing/2014/main" val="2836362743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2521844746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332793751"/>
                    </a:ext>
                  </a:extLst>
                </a:gridCol>
              </a:tblGrid>
              <a:tr h="780106"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Функционални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изисквания</a:t>
                      </a:r>
                      <a:r>
                        <a:rPr lang="en-BG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bg-BG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Родителите</a:t>
                      </a:r>
                      <a:r>
                        <a:rPr lang="bg-BG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BG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Функционални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изисквания</a:t>
                      </a:r>
                      <a:r>
                        <a:rPr lang="en-BG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bg-BG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bg-BG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Деца</a:t>
                      </a:r>
                      <a:r>
                        <a:rPr lang="bg-BG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BG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BG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Нефункционални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изисквания</a:t>
                      </a:r>
                      <a:r>
                        <a:rPr lang="en-BG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BG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809759"/>
                  </a:ext>
                </a:extLst>
              </a:tr>
              <a:tr h="10112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bg-BG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Д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етайлна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информация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за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физическата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активност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съня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и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настроението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на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децата</a:t>
                      </a:r>
                      <a:endParaRPr lang="en-BG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endParaRPr lang="en-BG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Участват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в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игри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и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мисии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за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придобиване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на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здравословни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навици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.</a:t>
                      </a:r>
                      <a:endParaRPr lang="en-BG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endParaRPr lang="en-BG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Скорост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на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работа</a:t>
                      </a:r>
                      <a:r>
                        <a:rPr lang="en-BG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BG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509895"/>
                  </a:ext>
                </a:extLst>
              </a:tr>
              <a:tr h="10112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Получават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известия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за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здравословни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проблеми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или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постижения</a:t>
                      </a:r>
                      <a:endParaRPr lang="en-BG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Проследяват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своя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прогрес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чрез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виртуални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награди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и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постижения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.</a:t>
                      </a:r>
                      <a:endParaRPr lang="en-BG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endParaRPr lang="en-BG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Сигурност</a:t>
                      </a:r>
                      <a:r>
                        <a:rPr lang="en-BG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BG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207551"/>
                  </a:ext>
                </a:extLst>
              </a:tr>
              <a:tr h="10112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Комуникират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с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други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родители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чрез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вграден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форум</a:t>
                      </a:r>
                      <a:endParaRPr lang="en-BG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Споделят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обратна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връзка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за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своето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настроение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или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активности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.</a:t>
                      </a:r>
                      <a:endParaRPr lang="en-BG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endParaRPr lang="en-BG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Достъпност</a:t>
                      </a:r>
                      <a:r>
                        <a:rPr lang="en-BG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BG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248934"/>
                  </a:ext>
                </a:extLst>
              </a:tr>
              <a:tr h="515262">
                <a:tc>
                  <a:txBody>
                    <a:bodyPr/>
                    <a:lstStyle/>
                    <a:p>
                      <a:endParaRPr lang="en-BG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G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Поддръжка</a:t>
                      </a:r>
                      <a:r>
                        <a:rPr lang="en-BG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BG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645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F099EBC-D777-6F26-1C0E-81C23A541465}"/>
              </a:ext>
            </a:extLst>
          </p:cNvPr>
          <p:cNvSpPr txBox="1"/>
          <p:nvPr/>
        </p:nvSpPr>
        <p:spPr>
          <a:xfrm>
            <a:off x="242887" y="23058"/>
            <a:ext cx="61061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Fira Sans Extra Condensed ExtraBold"/>
                <a:sym typeface="Fira Sans Extra Condensed ExtraBold"/>
              </a:rPr>
              <a:t>Функционални</a:t>
            </a:r>
            <a:r>
              <a:rPr lang="en-US" sz="2400" dirty="0">
                <a:latin typeface="Fira Sans Extra Condensed ExtraBold"/>
                <a:sym typeface="Fira Sans Extra Condensed ExtraBold"/>
              </a:rPr>
              <a:t> </a:t>
            </a:r>
            <a:r>
              <a:rPr lang="en-US" sz="2400" dirty="0" err="1">
                <a:latin typeface="Fira Sans Extra Condensed ExtraBold"/>
                <a:sym typeface="Fira Sans Extra Condensed ExtraBold"/>
              </a:rPr>
              <a:t>и</a:t>
            </a:r>
            <a:r>
              <a:rPr lang="en-US" sz="2400" dirty="0">
                <a:latin typeface="Fira Sans Extra Condensed ExtraBold"/>
                <a:sym typeface="Fira Sans Extra Condensed ExtraBold"/>
              </a:rPr>
              <a:t> </a:t>
            </a:r>
            <a:r>
              <a:rPr lang="en-US" sz="2400" dirty="0" err="1">
                <a:latin typeface="Fira Sans Extra Condensed ExtraBold"/>
                <a:sym typeface="Fira Sans Extra Condensed ExtraBold"/>
              </a:rPr>
              <a:t>нефункционални</a:t>
            </a:r>
            <a:r>
              <a:rPr lang="en-US" sz="2400" dirty="0">
                <a:latin typeface="Fira Sans Extra Condensed ExtraBold"/>
                <a:sym typeface="Fira Sans Extra Condensed ExtraBold"/>
              </a:rPr>
              <a:t> </a:t>
            </a:r>
            <a:r>
              <a:rPr lang="en-US" sz="2400" dirty="0" err="1">
                <a:latin typeface="Fira Sans Extra Condensed ExtraBold"/>
                <a:sym typeface="Fira Sans Extra Condensed ExtraBold"/>
              </a:rPr>
              <a:t>изисквания</a:t>
            </a:r>
            <a:endParaRPr lang="en-BG" sz="2400" dirty="0">
              <a:latin typeface="Fira Sans Extra Condensed ExtraBold"/>
              <a:sym typeface="Fira Sans Extra Condensed ExtraBold"/>
            </a:endParaRPr>
          </a:p>
          <a:p>
            <a:endParaRPr lang="en-BG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0C9C7E-9B8E-55D1-0CA7-513FB2F25930}"/>
              </a:ext>
            </a:extLst>
          </p:cNvPr>
          <p:cNvCxnSpPr>
            <a:cxnSpLocks/>
          </p:cNvCxnSpPr>
          <p:nvPr/>
        </p:nvCxnSpPr>
        <p:spPr>
          <a:xfrm>
            <a:off x="364554" y="501635"/>
            <a:ext cx="6355413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885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1BE4BC-8EAE-61B0-62A7-27AC0EC0A5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50" y="124029"/>
            <a:ext cx="7150100" cy="45146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7B9DE5-1930-AB4F-C6EC-B8D314B27D68}"/>
              </a:ext>
            </a:extLst>
          </p:cNvPr>
          <p:cNvSpPr txBox="1"/>
          <p:nvPr/>
        </p:nvSpPr>
        <p:spPr>
          <a:xfrm>
            <a:off x="3157189" y="4638675"/>
            <a:ext cx="2829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Фигура 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bg-BG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.1 Клас диаграма</a:t>
            </a:r>
            <a:endParaRPr lang="en-B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837326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AC9CEF-F2B4-CB38-6D16-370233A8B8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53" y="304800"/>
            <a:ext cx="9190053" cy="2584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EA5B52-8617-7536-CE89-F763FAABCE4E}"/>
              </a:ext>
            </a:extLst>
          </p:cNvPr>
          <p:cNvSpPr txBox="1"/>
          <p:nvPr/>
        </p:nvSpPr>
        <p:spPr>
          <a:xfrm>
            <a:off x="2477700" y="3771900"/>
            <a:ext cx="4703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Фигура 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bg-BG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.2 Диаграма на случай на употреба</a:t>
            </a:r>
            <a:endParaRPr lang="en-B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902593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81AFA2-D32E-58F1-7717-A45AE35CFEAD}"/>
              </a:ext>
            </a:extLst>
          </p:cNvPr>
          <p:cNvSpPr txBox="1"/>
          <p:nvPr/>
        </p:nvSpPr>
        <p:spPr>
          <a:xfrm>
            <a:off x="418455" y="158750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ira Sans Extra Condensed ExtraBold"/>
              </a:rPr>
              <a:t>UX/UI</a:t>
            </a:r>
            <a:r>
              <a:rPr lang="en-BG" sz="2400" dirty="0">
                <a:latin typeface="Fira Sans Extra Condensed ExtraBold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60521-0240-E3AF-01A7-64E24753A5AA}"/>
              </a:ext>
            </a:extLst>
          </p:cNvPr>
          <p:cNvSpPr txBox="1"/>
          <p:nvPr/>
        </p:nvSpPr>
        <p:spPr>
          <a:xfrm>
            <a:off x="1701800" y="4723140"/>
            <a:ext cx="2882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Фигура 4.</a:t>
            </a:r>
            <a:r>
              <a:rPr lang="en-US" b="1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 Registration</a:t>
            </a:r>
            <a:endParaRPr lang="en-BG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B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7EAC4-E536-50F6-F735-1A294A5C6660}"/>
              </a:ext>
            </a:extLst>
          </p:cNvPr>
          <p:cNvSpPr txBox="1"/>
          <p:nvPr/>
        </p:nvSpPr>
        <p:spPr>
          <a:xfrm>
            <a:off x="1993900" y="4719726"/>
            <a:ext cx="4298451" cy="324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0" indent="457200">
              <a:lnSpc>
                <a:spcPct val="115000"/>
              </a:lnSpc>
              <a:spcAft>
                <a:spcPts val="800"/>
              </a:spcAft>
            </a:pPr>
            <a:r>
              <a:rPr lang="bg-BG" sz="1400" b="1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Фигура 4.</a:t>
            </a:r>
            <a:r>
              <a:rPr lang="en-US" sz="1400" b="1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 Parent UI</a:t>
            </a:r>
            <a:endParaRPr lang="en-BG" sz="12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309E19-2BA6-189E-D911-7EA4F681F2D1}"/>
              </a:ext>
            </a:extLst>
          </p:cNvPr>
          <p:cNvSpPr txBox="1"/>
          <p:nvPr/>
        </p:nvSpPr>
        <p:spPr>
          <a:xfrm>
            <a:off x="6764294" y="4729934"/>
            <a:ext cx="1729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Фигура </a:t>
            </a:r>
            <a:r>
              <a:rPr lang="en-US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bg-BG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Child UI</a:t>
            </a:r>
            <a:endParaRPr lang="en-B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BG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DB00D9-BEBA-168B-8959-11F798C677F9}"/>
              </a:ext>
            </a:extLst>
          </p:cNvPr>
          <p:cNvCxnSpPr>
            <a:cxnSpLocks/>
          </p:cNvCxnSpPr>
          <p:nvPr/>
        </p:nvCxnSpPr>
        <p:spPr>
          <a:xfrm>
            <a:off x="418455" y="621987"/>
            <a:ext cx="985566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5463853-8AA0-F473-8984-DB98724B6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536" y="158750"/>
            <a:ext cx="2130187" cy="44615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868C11-561D-AA23-1AE7-704F19467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358" y="157626"/>
            <a:ext cx="2130187" cy="44626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0C41BE-0C69-56AE-4E3F-6814EF323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001" y="158750"/>
            <a:ext cx="2142021" cy="44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30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FAF609-DE59-91ED-D8D6-96B3E7F94399}"/>
              </a:ext>
            </a:extLst>
          </p:cNvPr>
          <p:cNvSpPr txBox="1"/>
          <p:nvPr/>
        </p:nvSpPr>
        <p:spPr>
          <a:xfrm>
            <a:off x="304800" y="203200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400" dirty="0">
                <a:latin typeface="Fira Sans Extra Condensed ExtraBold"/>
              </a:rPr>
              <a:t>4.</a:t>
            </a:r>
            <a:r>
              <a:rPr lang="en-US" sz="2400" dirty="0" err="1">
                <a:latin typeface="Fira Sans Extra Condensed ExtraBold"/>
              </a:rPr>
              <a:t>Проектиране</a:t>
            </a:r>
            <a:r>
              <a:rPr lang="en-BG" dirty="0">
                <a:effectLst/>
              </a:rPr>
              <a:t> </a:t>
            </a:r>
            <a:endParaRPr lang="en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38C482-204B-BC86-203F-E140084A2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29" y="1466850"/>
            <a:ext cx="9004671" cy="2209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7D76E9-657F-BD7B-63E7-1EA8BF6B600A}"/>
              </a:ext>
            </a:extLst>
          </p:cNvPr>
          <p:cNvSpPr txBox="1"/>
          <p:nvPr/>
        </p:nvSpPr>
        <p:spPr>
          <a:xfrm>
            <a:off x="304800" y="742434"/>
            <a:ext cx="179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ira Sans Extra Condensed ExtraBold"/>
              </a:rPr>
              <a:t> </a:t>
            </a:r>
            <a:r>
              <a:rPr lang="en-US" sz="2400" dirty="0" err="1">
                <a:latin typeface="Fira Sans Extra Condensed ExtraBold"/>
              </a:rPr>
              <a:t>Архитектура</a:t>
            </a:r>
            <a:endParaRPr lang="en-BG" sz="2400" dirty="0">
              <a:latin typeface="Fira Sans Extra Condensed ExtraBold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625EA1-64E5-02B1-2128-45A2E5BB43FF}"/>
              </a:ext>
            </a:extLst>
          </p:cNvPr>
          <p:cNvCxnSpPr>
            <a:cxnSpLocks/>
          </p:cNvCxnSpPr>
          <p:nvPr/>
        </p:nvCxnSpPr>
        <p:spPr>
          <a:xfrm>
            <a:off x="304800" y="664865"/>
            <a:ext cx="2478659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3BADF2E-11B3-922A-C6DE-F4E8C97E2FAB}"/>
              </a:ext>
            </a:extLst>
          </p:cNvPr>
          <p:cNvSpPr txBox="1"/>
          <p:nvPr/>
        </p:nvSpPr>
        <p:spPr>
          <a:xfrm>
            <a:off x="3614738" y="4293968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Технологична диаграма </a:t>
            </a:r>
            <a:endParaRPr lang="en-BG" sz="1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050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481638-9F32-0449-D72B-30D4C9A7DC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0"/>
          <a:stretch/>
        </p:blipFill>
        <p:spPr bwMode="auto">
          <a:xfrm>
            <a:off x="341808" y="625277"/>
            <a:ext cx="7951292" cy="40466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A08931-16F5-C4FC-2B7C-A8ABFE53FE71}"/>
              </a:ext>
            </a:extLst>
          </p:cNvPr>
          <p:cNvSpPr txBox="1"/>
          <p:nvPr/>
        </p:nvSpPr>
        <p:spPr>
          <a:xfrm>
            <a:off x="341808" y="179000"/>
            <a:ext cx="94448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Fira Sans Extra Condensed ExtraBold"/>
              </a:rPr>
              <a:t>Данни</a:t>
            </a:r>
            <a:endParaRPr lang="en-BG" sz="2400" dirty="0">
              <a:latin typeface="Fira Sans Extra Condensed ExtraBold"/>
            </a:endParaRPr>
          </a:p>
          <a:p>
            <a:endParaRPr lang="en-B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79D1D-199F-EBBA-6259-6E919C5EB8B5}"/>
              </a:ext>
            </a:extLst>
          </p:cNvPr>
          <p:cNvSpPr txBox="1"/>
          <p:nvPr/>
        </p:nvSpPr>
        <p:spPr>
          <a:xfrm>
            <a:off x="3274897" y="4241800"/>
            <a:ext cx="2257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b="1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Фигура 4.</a:t>
            </a:r>
            <a:r>
              <a:rPr lang="en-US" sz="1800" b="1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bg-BG" sz="1800" b="1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 </a:t>
            </a:r>
            <a:r>
              <a:rPr lang="bg-BG" sz="1800" b="1" i="1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flow</a:t>
            </a:r>
            <a:endParaRPr lang="en-BG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BG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00553D-3041-34D1-6E8F-D47AF1FB9D30}"/>
              </a:ext>
            </a:extLst>
          </p:cNvPr>
          <p:cNvCxnSpPr>
            <a:cxnSpLocks/>
          </p:cNvCxnSpPr>
          <p:nvPr/>
        </p:nvCxnSpPr>
        <p:spPr>
          <a:xfrm>
            <a:off x="341808" y="641137"/>
            <a:ext cx="1721421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938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>
            <a:off x="457200" y="1701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bg-BG" dirty="0">
                <a:solidFill>
                  <a:srgbClr val="000000"/>
                </a:solidFill>
              </a:rPr>
            </a:br>
            <a:br>
              <a:rPr lang="bg-BG" dirty="0"/>
            </a:br>
            <a:r>
              <a:rPr lang="en-US" dirty="0"/>
              <a:t>5</a:t>
            </a:r>
            <a:r>
              <a:rPr lang="bg-BG" dirty="0"/>
              <a:t>.</a:t>
            </a:r>
            <a:r>
              <a:rPr lang="en-US" dirty="0" err="1"/>
              <a:t>Управление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проекта</a:t>
            </a:r>
            <a:r>
              <a:rPr lang="en-US" dirty="0"/>
              <a:t> </a:t>
            </a:r>
            <a:br>
              <a:rPr lang="en-BG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BG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dirty="0">
              <a:solidFill>
                <a:srgbClr val="000000"/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22DAD14-8C76-C2D7-AC95-193B6DBBB16D}"/>
              </a:ext>
            </a:extLst>
          </p:cNvPr>
          <p:cNvCxnSpPr>
            <a:cxnSpLocks/>
          </p:cNvCxnSpPr>
          <p:nvPr/>
        </p:nvCxnSpPr>
        <p:spPr>
          <a:xfrm>
            <a:off x="2964879" y="673085"/>
            <a:ext cx="3421634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D902F7-D510-9FC4-A8C1-F14AE1A476B2}"/>
              </a:ext>
            </a:extLst>
          </p:cNvPr>
          <p:cNvSpPr txBox="1"/>
          <p:nvPr/>
        </p:nvSpPr>
        <p:spPr>
          <a:xfrm>
            <a:off x="580524" y="673085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400" dirty="0" err="1">
                <a:latin typeface="Fira Sans Extra Condensed ExtraBold"/>
              </a:rPr>
              <a:t>Канбан</a:t>
            </a:r>
            <a:r>
              <a:rPr lang="bg-BG" sz="2400" dirty="0">
                <a:latin typeface="Fira Sans Extra Condensed ExtraBold"/>
              </a:rPr>
              <a:t> </a:t>
            </a:r>
            <a:r>
              <a:rPr lang="bg-BG" sz="2400" dirty="0">
                <a:latin typeface="Fira Sans Extra Condensed ExtraBold"/>
                <a:sym typeface="Fira Sans Extra Condensed ExtraBold"/>
              </a:rPr>
              <a:t> </a:t>
            </a:r>
            <a:endParaRPr lang="en-BG" sz="2400" dirty="0">
              <a:latin typeface="Fira Sans Extra Condensed ExtraBold"/>
              <a:sym typeface="Fira Sans Extra Condensed Extra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0D7651-5357-D2C1-1EC0-EA0FD3EAE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24" y="1134750"/>
            <a:ext cx="7982952" cy="35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34A5-60EF-1C8D-DF1B-A95E5F791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562" y="309875"/>
            <a:ext cx="1350805" cy="331800"/>
          </a:xfrm>
        </p:spPr>
        <p:txBody>
          <a:bodyPr/>
          <a:lstStyle/>
          <a:p>
            <a:pPr algn="l">
              <a:buFont typeface="Arial"/>
            </a:pPr>
            <a:r>
              <a:rPr lang="bg-BG" dirty="0">
                <a:cs typeface="Arial"/>
                <a:sym typeface="Arial"/>
              </a:rPr>
              <a:t>Риск анализ </a:t>
            </a:r>
            <a:endParaRPr lang="en-BG" dirty="0"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C390BC-3844-EC26-3692-A8BD0826E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005" y="0"/>
            <a:ext cx="71084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92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>
                <a:solidFill>
                  <a:srgbClr val="000000"/>
                </a:solidFill>
                <a:latin typeface="Fira Sans Extra Condensed ExtraBold"/>
                <a:ea typeface="Arial"/>
                <a:cs typeface="Arial"/>
                <a:sym typeface="Arial"/>
              </a:rPr>
              <a:t>Tabula rasa</a:t>
            </a:r>
            <a:br>
              <a:rPr lang="en-US" sz="4500" i="1" dirty="0"/>
            </a:br>
            <a:r>
              <a:rPr lang="en-US" sz="1350" i="1" dirty="0"/>
              <a:t>Latin for "blank slate"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52964"/>
            <a:ext cx="9144000" cy="2129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484" y="2853850"/>
            <a:ext cx="2556701" cy="22896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032932" y="3555144"/>
            <a:ext cx="5430968" cy="131574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bg-BG" sz="4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Интернет зависимост?</a:t>
            </a:r>
            <a:endParaRPr lang="en-US" sz="4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62213" y="3693836"/>
            <a:ext cx="2419573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bg-BG" sz="4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 други...</a:t>
            </a:r>
            <a:endParaRPr lang="en-US" sz="4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938652"/>
            <a:ext cx="9144000" cy="13157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68580" tIns="34290" rIns="68580" bIns="34290">
            <a:spAutoFit/>
          </a:bodyPr>
          <a:lstStyle/>
          <a:p>
            <a:pPr algn="ctr"/>
            <a:r>
              <a:rPr lang="bg-BG" sz="4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Обременяваме ли децата с ненужни предразсъдъци и стереотипи?</a:t>
            </a:r>
            <a:endParaRPr lang="en-US" sz="4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662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810;p74">
            <a:extLst>
              <a:ext uri="{FF2B5EF4-FFF2-40B4-BE49-F238E27FC236}">
                <a16:creationId xmlns:a16="http://schemas.microsoft.com/office/drawing/2014/main" id="{7CB557A5-71AF-1D82-3C09-A2C07AEDAC2B}"/>
              </a:ext>
            </a:extLst>
          </p:cNvPr>
          <p:cNvSpPr/>
          <p:nvPr/>
        </p:nvSpPr>
        <p:spPr>
          <a:xfrm>
            <a:off x="5033211" y="1385658"/>
            <a:ext cx="3437021" cy="747942"/>
          </a:xfrm>
          <a:custGeom>
            <a:avLst/>
            <a:gdLst/>
            <a:ahLst/>
            <a:cxnLst/>
            <a:rect l="l" t="t" r="r" b="b"/>
            <a:pathLst>
              <a:path w="37119" h="21448" extrusionOk="0">
                <a:moveTo>
                  <a:pt x="4951" y="1"/>
                </a:moveTo>
                <a:cubicBezTo>
                  <a:pt x="2219" y="1"/>
                  <a:pt x="1" y="2679"/>
                  <a:pt x="1" y="5984"/>
                </a:cubicBezTo>
                <a:lnTo>
                  <a:pt x="1" y="15461"/>
                </a:lnTo>
                <a:cubicBezTo>
                  <a:pt x="1" y="18766"/>
                  <a:pt x="2219" y="21447"/>
                  <a:pt x="4951" y="21447"/>
                </a:cubicBezTo>
                <a:lnTo>
                  <a:pt x="32172" y="21447"/>
                </a:lnTo>
                <a:cubicBezTo>
                  <a:pt x="34904" y="21447"/>
                  <a:pt x="37119" y="18766"/>
                  <a:pt x="37119" y="15461"/>
                </a:cubicBezTo>
                <a:lnTo>
                  <a:pt x="37119" y="5984"/>
                </a:lnTo>
                <a:cubicBezTo>
                  <a:pt x="37119" y="2679"/>
                  <a:pt x="34904" y="1"/>
                  <a:pt x="32172" y="1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9525" cap="flat" cmpd="sng">
            <a:solidFill>
              <a:srgbClr val="CFD9E0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BG" dirty="0">
              <a:solidFill>
                <a:schemeClr val="bg1"/>
              </a:solidFill>
            </a:endParaRPr>
          </a:p>
        </p:txBody>
      </p:sp>
      <p:sp>
        <p:nvSpPr>
          <p:cNvPr id="8" name="Google Shape;4810;p74">
            <a:extLst>
              <a:ext uri="{FF2B5EF4-FFF2-40B4-BE49-F238E27FC236}">
                <a16:creationId xmlns:a16="http://schemas.microsoft.com/office/drawing/2014/main" id="{30651204-B79C-1149-B935-AC5E710CAD0B}"/>
              </a:ext>
            </a:extLst>
          </p:cNvPr>
          <p:cNvSpPr/>
          <p:nvPr/>
        </p:nvSpPr>
        <p:spPr>
          <a:xfrm>
            <a:off x="112295" y="2732119"/>
            <a:ext cx="4459705" cy="507531"/>
          </a:xfrm>
          <a:custGeom>
            <a:avLst/>
            <a:gdLst/>
            <a:ahLst/>
            <a:cxnLst/>
            <a:rect l="l" t="t" r="r" b="b"/>
            <a:pathLst>
              <a:path w="37119" h="21448" extrusionOk="0">
                <a:moveTo>
                  <a:pt x="4951" y="1"/>
                </a:moveTo>
                <a:cubicBezTo>
                  <a:pt x="2219" y="1"/>
                  <a:pt x="1" y="2679"/>
                  <a:pt x="1" y="5984"/>
                </a:cubicBezTo>
                <a:lnTo>
                  <a:pt x="1" y="15461"/>
                </a:lnTo>
                <a:cubicBezTo>
                  <a:pt x="1" y="18766"/>
                  <a:pt x="2219" y="21447"/>
                  <a:pt x="4951" y="21447"/>
                </a:cubicBezTo>
                <a:lnTo>
                  <a:pt x="32172" y="21447"/>
                </a:lnTo>
                <a:cubicBezTo>
                  <a:pt x="34904" y="21447"/>
                  <a:pt x="37119" y="18766"/>
                  <a:pt x="37119" y="15461"/>
                </a:cubicBezTo>
                <a:lnTo>
                  <a:pt x="37119" y="5984"/>
                </a:lnTo>
                <a:cubicBezTo>
                  <a:pt x="37119" y="2679"/>
                  <a:pt x="34904" y="1"/>
                  <a:pt x="32172" y="1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9525" cap="flat" cmpd="sng">
            <a:solidFill>
              <a:srgbClr val="CFD9E0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BG" dirty="0">
              <a:solidFill>
                <a:schemeClr val="bg1"/>
              </a:solidFill>
            </a:endParaRPr>
          </a:p>
        </p:txBody>
      </p:sp>
      <p:sp>
        <p:nvSpPr>
          <p:cNvPr id="7" name="Google Shape;4810;p74">
            <a:extLst>
              <a:ext uri="{FF2B5EF4-FFF2-40B4-BE49-F238E27FC236}">
                <a16:creationId xmlns:a16="http://schemas.microsoft.com/office/drawing/2014/main" id="{F9C45DB7-C51E-405A-CDBF-EBBE8E470964}"/>
              </a:ext>
            </a:extLst>
          </p:cNvPr>
          <p:cNvSpPr/>
          <p:nvPr/>
        </p:nvSpPr>
        <p:spPr>
          <a:xfrm>
            <a:off x="112295" y="1448837"/>
            <a:ext cx="4459705" cy="507531"/>
          </a:xfrm>
          <a:custGeom>
            <a:avLst/>
            <a:gdLst/>
            <a:ahLst/>
            <a:cxnLst/>
            <a:rect l="l" t="t" r="r" b="b"/>
            <a:pathLst>
              <a:path w="37119" h="21448" extrusionOk="0">
                <a:moveTo>
                  <a:pt x="4951" y="1"/>
                </a:moveTo>
                <a:cubicBezTo>
                  <a:pt x="2219" y="1"/>
                  <a:pt x="1" y="2679"/>
                  <a:pt x="1" y="5984"/>
                </a:cubicBezTo>
                <a:lnTo>
                  <a:pt x="1" y="15461"/>
                </a:lnTo>
                <a:cubicBezTo>
                  <a:pt x="1" y="18766"/>
                  <a:pt x="2219" y="21447"/>
                  <a:pt x="4951" y="21447"/>
                </a:cubicBezTo>
                <a:lnTo>
                  <a:pt x="32172" y="21447"/>
                </a:lnTo>
                <a:cubicBezTo>
                  <a:pt x="34904" y="21447"/>
                  <a:pt x="37119" y="18766"/>
                  <a:pt x="37119" y="15461"/>
                </a:cubicBezTo>
                <a:lnTo>
                  <a:pt x="37119" y="5984"/>
                </a:lnTo>
                <a:cubicBezTo>
                  <a:pt x="37119" y="2679"/>
                  <a:pt x="34904" y="1"/>
                  <a:pt x="32172" y="1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9525" cap="flat" cmpd="sng">
            <a:solidFill>
              <a:srgbClr val="CFD9E0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BG" dirty="0">
              <a:solidFill>
                <a:schemeClr val="bg1"/>
              </a:solidFill>
            </a:endParaRPr>
          </a:p>
        </p:txBody>
      </p:sp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5847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bg-BG" dirty="0">
                <a:solidFill>
                  <a:srgbClr val="000000"/>
                </a:solidFill>
              </a:rPr>
            </a:br>
            <a:br>
              <a:rPr lang="bg-BG" dirty="0"/>
            </a:br>
            <a:r>
              <a:rPr lang="bg-BG" dirty="0"/>
              <a:t>7. </a:t>
            </a:r>
            <a:r>
              <a:rPr lang="en-US" dirty="0" err="1"/>
              <a:t>Устойчивост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проекта</a:t>
            </a:r>
            <a:r>
              <a:rPr lang="bg-BG" dirty="0"/>
              <a:t> </a:t>
            </a:r>
            <a:br>
              <a:rPr lang="bg-BG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bg-BG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bg-BG" dirty="0">
              <a:solidFill>
                <a:srgbClr val="000000"/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22DAD14-8C76-C2D7-AC95-193B6DBBB16D}"/>
              </a:ext>
            </a:extLst>
          </p:cNvPr>
          <p:cNvCxnSpPr>
            <a:cxnSpLocks/>
          </p:cNvCxnSpPr>
          <p:nvPr/>
        </p:nvCxnSpPr>
        <p:spPr>
          <a:xfrm>
            <a:off x="2964879" y="673085"/>
            <a:ext cx="3421634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D902F7-D510-9FC4-A8C1-F14AE1A476B2}"/>
              </a:ext>
            </a:extLst>
          </p:cNvPr>
          <p:cNvSpPr txBox="1"/>
          <p:nvPr/>
        </p:nvSpPr>
        <p:spPr>
          <a:xfrm>
            <a:off x="0" y="584772"/>
            <a:ext cx="6768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План</a:t>
            </a:r>
            <a:r>
              <a:rPr lang="en-U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</a:t>
            </a:r>
            <a:r>
              <a:rPr lang="en-U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последващо</a:t>
            </a:r>
            <a:r>
              <a:rPr lang="en-U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технологично</a:t>
            </a:r>
            <a:r>
              <a:rPr lang="en-U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en-U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функционално</a:t>
            </a:r>
            <a:r>
              <a:rPr lang="en-U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надграждане</a:t>
            </a:r>
            <a:r>
              <a:rPr lang="en-BG" sz="3200" dirty="0">
                <a:effectLst/>
              </a:rPr>
              <a:t> </a:t>
            </a:r>
            <a:endParaRPr lang="en-BG" sz="2400" dirty="0">
              <a:latin typeface="Fira Sans Extra Condensed ExtraBold"/>
              <a:sym typeface="Fira Sans Extra Condensed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BB0C89-48B7-7C26-A47A-C112F66A223C}"/>
              </a:ext>
            </a:extLst>
          </p:cNvPr>
          <p:cNvSpPr txBox="1"/>
          <p:nvPr/>
        </p:nvSpPr>
        <p:spPr>
          <a:xfrm>
            <a:off x="112295" y="1459906"/>
            <a:ext cx="74996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bg-BG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Краткосрочни подобрения (0–12 месеца):</a:t>
            </a:r>
            <a:endParaRPr lang="bg-BG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g-B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Мисии и награди и игри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g-B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Персонализиране на аватари от децата</a:t>
            </a:r>
          </a:p>
          <a:p>
            <a:pPr>
              <a:lnSpc>
                <a:spcPct val="150000"/>
              </a:lnSpc>
            </a:pPr>
            <a:r>
              <a:rPr lang="bg-BG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Средносрочни подобрения (1–3 години):</a:t>
            </a:r>
            <a:endParaRPr lang="bg-BG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g-B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Групови мисии за работа в екип по здравни цели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g-B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 с училища за здравословни програми</a:t>
            </a:r>
          </a:p>
          <a:p>
            <a:endParaRPr lang="en-BG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D706B-5440-71A6-10C4-AAF927E89764}"/>
              </a:ext>
            </a:extLst>
          </p:cNvPr>
          <p:cNvSpPr txBox="1"/>
          <p:nvPr/>
        </p:nvSpPr>
        <p:spPr>
          <a:xfrm>
            <a:off x="5249780" y="1308415"/>
            <a:ext cx="3781925" cy="3002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bg-BG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Дългосрочни подобрения (3–5 години):</a:t>
            </a:r>
            <a:endParaRPr lang="bg-B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endParaRPr lang="bg-B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Виртуален здравен асистент с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Нови езикови версии и адаптация към различни култури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Специализирани версии за деца в неравностойно положение</a:t>
            </a:r>
          </a:p>
        </p:txBody>
      </p:sp>
    </p:spTree>
    <p:extLst>
      <p:ext uri="{BB962C8B-B14F-4D97-AF65-F5344CB8AC3E}">
        <p14:creationId xmlns:p14="http://schemas.microsoft.com/office/powerpoint/2010/main" val="2370744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24"/>
          <p:cNvSpPr/>
          <p:nvPr/>
        </p:nvSpPr>
        <p:spPr>
          <a:xfrm>
            <a:off x="3925688" y="2641500"/>
            <a:ext cx="1270500" cy="12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973" name="Google Shape;973;p24"/>
          <p:cNvSpPr/>
          <p:nvPr/>
        </p:nvSpPr>
        <p:spPr>
          <a:xfrm>
            <a:off x="3355550" y="2055303"/>
            <a:ext cx="2422200" cy="24222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974" name="Google Shape;974;p24"/>
          <p:cNvSpPr txBox="1">
            <a:spLocks noGrp="1"/>
          </p:cNvSpPr>
          <p:nvPr>
            <p:ph type="title"/>
          </p:nvPr>
        </p:nvSpPr>
        <p:spPr>
          <a:xfrm>
            <a:off x="459086" y="338454"/>
            <a:ext cx="8229600" cy="5547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bg-BG" dirty="0"/>
              <a:t>Бизнес модел</a:t>
            </a:r>
            <a:br>
              <a:rPr lang="bg-BG" b="1" dirty="0"/>
            </a:br>
            <a:endParaRPr dirty="0"/>
          </a:p>
        </p:txBody>
      </p:sp>
      <p:sp>
        <p:nvSpPr>
          <p:cNvPr id="991" name="Google Shape;991;p24"/>
          <p:cNvSpPr txBox="1"/>
          <p:nvPr/>
        </p:nvSpPr>
        <p:spPr>
          <a:xfrm>
            <a:off x="357989" y="1432676"/>
            <a:ext cx="2238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Активност, основни мисии и информация за здравето</a:t>
            </a:r>
            <a:endParaRPr sz="1100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992" name="Google Shape;992;p24"/>
          <p:cNvSpPr txBox="1"/>
          <p:nvPr/>
        </p:nvSpPr>
        <p:spPr>
          <a:xfrm>
            <a:off x="6218785" y="2306401"/>
            <a:ext cx="2796634" cy="161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Вътрешни покупки (виртуални артикули, разширени нива)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Абонаменти за родители ($9.99 месечно)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Партньорства с производители на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</a:t>
            </a: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устройства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Корпоративни партньорства с училища и здравни институции</a:t>
            </a:r>
            <a:endParaRPr lang="en-GB" sz="1200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995" name="Google Shape;995;p24"/>
          <p:cNvSpPr txBox="1"/>
          <p:nvPr/>
        </p:nvSpPr>
        <p:spPr>
          <a:xfrm>
            <a:off x="620023" y="1181486"/>
            <a:ext cx="1976598" cy="251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bg-BG" sz="1600" b="1" dirty="0">
                <a:solidFill>
                  <a:schemeClr val="accent5"/>
                </a:solidFill>
                <a:latin typeface="Fira Sans Extra Condensed"/>
                <a:cs typeface="Fira Sans Extra Condensed"/>
              </a:rPr>
              <a:t>Безплатна версия</a:t>
            </a:r>
            <a:endParaRPr sz="1600" b="1" dirty="0">
              <a:solidFill>
                <a:schemeClr val="accent5"/>
              </a:solidFill>
              <a:latin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6" name="Google Shape;996;p24"/>
          <p:cNvSpPr txBox="1"/>
          <p:nvPr/>
        </p:nvSpPr>
        <p:spPr>
          <a:xfrm>
            <a:off x="6413243" y="1010613"/>
            <a:ext cx="2234102" cy="66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1" dirty="0">
                <a:solidFill>
                  <a:schemeClr val="accent5"/>
                </a:solidFill>
                <a:latin typeface="Fira Sans Extra Condensed"/>
                <a:cs typeface="Fira Sans Extra Condensed"/>
              </a:rPr>
              <a:t>Допълнителни източници на приходи</a:t>
            </a:r>
            <a:endParaRPr sz="1600" b="1" dirty="0">
              <a:solidFill>
                <a:schemeClr val="accent5"/>
              </a:solidFill>
              <a:latin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7" name="Google Shape;997;p24"/>
          <p:cNvSpPr txBox="1"/>
          <p:nvPr/>
        </p:nvSpPr>
        <p:spPr>
          <a:xfrm>
            <a:off x="218583" y="3352983"/>
            <a:ext cx="2209489" cy="937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dirty="0"/>
              <a:t>Разширени </a:t>
            </a:r>
            <a:r>
              <a:rPr lang="en-GB" dirty="0"/>
              <a:t>AI </a:t>
            </a:r>
            <a:r>
              <a:rPr lang="bg-BG" dirty="0"/>
              <a:t>препоръки и прогнози</a:t>
            </a:r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dirty="0"/>
              <a:t>Персонализирани здравни програми</a:t>
            </a:r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dirty="0"/>
              <a:t>Виртуални награди и специални игри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9" name="Google Shape;999;p24"/>
          <p:cNvSpPr txBox="1"/>
          <p:nvPr/>
        </p:nvSpPr>
        <p:spPr>
          <a:xfrm>
            <a:off x="684071" y="2781049"/>
            <a:ext cx="1650057" cy="29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1" dirty="0" err="1">
                <a:solidFill>
                  <a:schemeClr val="accent5"/>
                </a:solidFill>
                <a:latin typeface="Fira Sans Extra Condensed"/>
                <a:cs typeface="Fira Sans Extra Condensed"/>
              </a:rPr>
              <a:t>Премиум</a:t>
            </a:r>
            <a:r>
              <a:rPr lang="bg-BG" sz="1600" b="1" dirty="0">
                <a:solidFill>
                  <a:schemeClr val="accent5"/>
                </a:solidFill>
                <a:latin typeface="Fira Sans Extra Condensed"/>
                <a:cs typeface="Fira Sans Extra Condensed"/>
              </a:rPr>
              <a:t> версия</a:t>
            </a:r>
            <a:endParaRPr sz="1600" b="1" dirty="0">
              <a:solidFill>
                <a:schemeClr val="accent5"/>
              </a:solidFill>
              <a:latin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01" name="Google Shape;1001;p24"/>
          <p:cNvGrpSpPr/>
          <p:nvPr/>
        </p:nvGrpSpPr>
        <p:grpSpPr>
          <a:xfrm>
            <a:off x="2777463" y="1167388"/>
            <a:ext cx="3545988" cy="3855815"/>
            <a:chOff x="2777463" y="1167388"/>
            <a:chExt cx="3545988" cy="3855815"/>
          </a:xfrm>
        </p:grpSpPr>
        <p:sp>
          <p:nvSpPr>
            <p:cNvPr id="1002" name="Google Shape;1002;p24"/>
            <p:cNvSpPr/>
            <p:nvPr/>
          </p:nvSpPr>
          <p:spPr>
            <a:xfrm rot="-4499576">
              <a:off x="3132331" y="1832084"/>
              <a:ext cx="2868638" cy="2868638"/>
            </a:xfrm>
            <a:prstGeom prst="blockArc">
              <a:avLst>
                <a:gd name="adj1" fmla="val 15048475"/>
                <a:gd name="adj2" fmla="val 21118853"/>
                <a:gd name="adj3" fmla="val 1704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003" name="Google Shape;1003;p24"/>
            <p:cNvSpPr/>
            <p:nvPr/>
          </p:nvSpPr>
          <p:spPr>
            <a:xfrm>
              <a:off x="2777463" y="1167388"/>
              <a:ext cx="507300" cy="507300"/>
            </a:xfrm>
            <a:prstGeom prst="ellipse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04" name="Google Shape;1004;p24"/>
            <p:cNvCxnSpPr>
              <a:stCxn id="1003" idx="4"/>
              <a:endCxn id="1005" idx="1"/>
            </p:cNvCxnSpPr>
            <p:nvPr/>
          </p:nvCxnSpPr>
          <p:spPr>
            <a:xfrm rot="-5400000" flipH="1">
              <a:off x="3005463" y="1700338"/>
              <a:ext cx="735300" cy="6840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06" name="Google Shape;1006;p24"/>
          <p:cNvGrpSpPr/>
          <p:nvPr/>
        </p:nvGrpSpPr>
        <p:grpSpPr>
          <a:xfrm>
            <a:off x="2538350" y="1167388"/>
            <a:ext cx="4056600" cy="4127182"/>
            <a:chOff x="2538350" y="1167388"/>
            <a:chExt cx="4056600" cy="4127182"/>
          </a:xfrm>
        </p:grpSpPr>
        <p:sp>
          <p:nvSpPr>
            <p:cNvPr id="1007" name="Google Shape;1007;p24"/>
            <p:cNvSpPr/>
            <p:nvPr/>
          </p:nvSpPr>
          <p:spPr>
            <a:xfrm rot="2700000">
              <a:off x="3132426" y="1832044"/>
              <a:ext cx="2868449" cy="2868449"/>
            </a:xfrm>
            <a:prstGeom prst="blockArc">
              <a:avLst>
                <a:gd name="adj1" fmla="val 15048475"/>
                <a:gd name="adj2" fmla="val 18206738"/>
                <a:gd name="adj3" fmla="val 173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008" name="Google Shape;1008;p24"/>
            <p:cNvSpPr/>
            <p:nvPr/>
          </p:nvSpPr>
          <p:spPr>
            <a:xfrm>
              <a:off x="5879225" y="1167388"/>
              <a:ext cx="507300" cy="507300"/>
            </a:xfrm>
            <a:prstGeom prst="ellipse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09" name="Google Shape;1009;p24"/>
            <p:cNvCxnSpPr>
              <a:stCxn id="1008" idx="4"/>
              <a:endCxn id="1005" idx="7"/>
            </p:cNvCxnSpPr>
            <p:nvPr/>
          </p:nvCxnSpPr>
          <p:spPr>
            <a:xfrm rot="5400000">
              <a:off x="5412725" y="1689838"/>
              <a:ext cx="735300" cy="7050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10" name="Google Shape;1010;p24"/>
          <p:cNvGrpSpPr/>
          <p:nvPr/>
        </p:nvGrpSpPr>
        <p:grpSpPr>
          <a:xfrm>
            <a:off x="2521513" y="1307108"/>
            <a:ext cx="4004443" cy="3918600"/>
            <a:chOff x="2521513" y="1307108"/>
            <a:chExt cx="4004443" cy="3918600"/>
          </a:xfrm>
        </p:grpSpPr>
        <p:sp>
          <p:nvSpPr>
            <p:cNvPr id="1011" name="Google Shape;1011;p24"/>
            <p:cNvSpPr/>
            <p:nvPr/>
          </p:nvSpPr>
          <p:spPr>
            <a:xfrm rot="-9000012">
              <a:off x="3132347" y="1832100"/>
              <a:ext cx="2868617" cy="2868617"/>
            </a:xfrm>
            <a:prstGeom prst="blockArc">
              <a:avLst>
                <a:gd name="adj1" fmla="val 15576947"/>
                <a:gd name="adj2" fmla="val 18586122"/>
                <a:gd name="adj3" fmla="val 1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012" name="Google Shape;1012;p24"/>
            <p:cNvSpPr/>
            <p:nvPr/>
          </p:nvSpPr>
          <p:spPr>
            <a:xfrm>
              <a:off x="2521513" y="2685925"/>
              <a:ext cx="507300" cy="507300"/>
            </a:xfrm>
            <a:prstGeom prst="ellipse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13" name="Google Shape;1013;p24"/>
            <p:cNvCxnSpPr>
              <a:stCxn id="1012" idx="4"/>
            </p:cNvCxnSpPr>
            <p:nvPr/>
          </p:nvCxnSpPr>
          <p:spPr>
            <a:xfrm rot="-5400000" flipH="1">
              <a:off x="2828263" y="3140125"/>
              <a:ext cx="627900" cy="734100"/>
            </a:xfrm>
            <a:prstGeom prst="bentConnector2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15" name="Google Shape;1015;p24"/>
          <p:cNvSpPr/>
          <p:nvPr/>
        </p:nvSpPr>
        <p:spPr>
          <a:xfrm rot="6300146">
            <a:off x="3144831" y="1871747"/>
            <a:ext cx="2821988" cy="2868560"/>
          </a:xfrm>
          <a:prstGeom prst="blockArc">
            <a:avLst>
              <a:gd name="adj1" fmla="val 15525052"/>
              <a:gd name="adj2" fmla="val 20575289"/>
              <a:gd name="adj3" fmla="val 1767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grpSp>
        <p:nvGrpSpPr>
          <p:cNvPr id="2" name="Google Shape;6841;p80">
            <a:extLst>
              <a:ext uri="{FF2B5EF4-FFF2-40B4-BE49-F238E27FC236}">
                <a16:creationId xmlns:a16="http://schemas.microsoft.com/office/drawing/2014/main" id="{F04469D3-2BE3-B2D3-D85F-A599BB729DE8}"/>
              </a:ext>
            </a:extLst>
          </p:cNvPr>
          <p:cNvGrpSpPr/>
          <p:nvPr/>
        </p:nvGrpSpPr>
        <p:grpSpPr>
          <a:xfrm>
            <a:off x="4169134" y="2928309"/>
            <a:ext cx="811679" cy="776476"/>
            <a:chOff x="2404875" y="3592725"/>
            <a:chExt cx="298525" cy="293825"/>
          </a:xfrm>
          <a:solidFill>
            <a:schemeClr val="bg1"/>
          </a:solidFill>
        </p:grpSpPr>
        <p:sp>
          <p:nvSpPr>
            <p:cNvPr id="3" name="Google Shape;6842;p80">
              <a:extLst>
                <a:ext uri="{FF2B5EF4-FFF2-40B4-BE49-F238E27FC236}">
                  <a16:creationId xmlns:a16="http://schemas.microsoft.com/office/drawing/2014/main" id="{F00D1DB3-61FF-7E36-C44E-307AD3450533}"/>
                </a:ext>
              </a:extLst>
            </p:cNvPr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" name="Google Shape;6843;p80">
              <a:extLst>
                <a:ext uri="{FF2B5EF4-FFF2-40B4-BE49-F238E27FC236}">
                  <a16:creationId xmlns:a16="http://schemas.microsoft.com/office/drawing/2014/main" id="{E1D4A605-E716-F4F1-DE7A-B79B540ACC95}"/>
                </a:ext>
              </a:extLst>
            </p:cNvPr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5" name="Google Shape;6844;p80">
              <a:extLst>
                <a:ext uri="{FF2B5EF4-FFF2-40B4-BE49-F238E27FC236}">
                  <a16:creationId xmlns:a16="http://schemas.microsoft.com/office/drawing/2014/main" id="{56859700-3E60-97F2-9AED-E2DBA9AFA845}"/>
                </a:ext>
              </a:extLst>
            </p:cNvPr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97608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bg-BG" dirty="0">
                <a:solidFill>
                  <a:srgbClr val="000000"/>
                </a:solidFill>
              </a:rPr>
            </a:br>
            <a:r>
              <a:rPr lang="en-US" dirty="0">
                <a:cs typeface="Arial"/>
                <a:sym typeface="Arial"/>
              </a:rPr>
              <a:t> </a:t>
            </a:r>
            <a:r>
              <a:rPr lang="en-US" dirty="0" err="1">
                <a:cs typeface="Arial"/>
                <a:sym typeface="Arial"/>
              </a:rPr>
              <a:t>Разработване</a:t>
            </a:r>
            <a:r>
              <a:rPr lang="en-US" dirty="0">
                <a:cs typeface="Arial"/>
                <a:sym typeface="Arial"/>
              </a:rPr>
              <a:t> </a:t>
            </a:r>
            <a:r>
              <a:rPr lang="en-US" dirty="0" err="1">
                <a:cs typeface="Arial"/>
                <a:sym typeface="Arial"/>
              </a:rPr>
              <a:t>на</a:t>
            </a:r>
            <a:r>
              <a:rPr lang="en-US" dirty="0">
                <a:cs typeface="Arial"/>
                <a:sym typeface="Arial"/>
              </a:rPr>
              <a:t> </a:t>
            </a:r>
            <a:r>
              <a:rPr lang="en-US" dirty="0" err="1">
                <a:cs typeface="Arial"/>
                <a:sym typeface="Arial"/>
              </a:rPr>
              <a:t>софтуерното</a:t>
            </a:r>
            <a:r>
              <a:rPr lang="en-US" dirty="0">
                <a:cs typeface="Arial"/>
                <a:sym typeface="Arial"/>
              </a:rPr>
              <a:t> </a:t>
            </a:r>
            <a:r>
              <a:rPr lang="en-US" dirty="0" err="1">
                <a:cs typeface="Arial"/>
                <a:sym typeface="Arial"/>
              </a:rPr>
              <a:t>решение</a:t>
            </a:r>
            <a:br>
              <a:rPr lang="en-BG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dirty="0">
              <a:solidFill>
                <a:srgbClr val="0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0152B68-E14C-0D4C-3F18-24511CF8F98D}"/>
              </a:ext>
            </a:extLst>
          </p:cNvPr>
          <p:cNvCxnSpPr>
            <a:cxnSpLocks/>
          </p:cNvCxnSpPr>
          <p:nvPr/>
        </p:nvCxnSpPr>
        <p:spPr>
          <a:xfrm>
            <a:off x="1394293" y="887398"/>
            <a:ext cx="6355413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C2D276B-8A88-BF05-111C-324CD0912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273" y="1111251"/>
            <a:ext cx="3841453" cy="384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69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Използвани материали: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 dirty="0">
              <a:hlinkClick r:id="rId2"/>
            </a:endParaRPr>
          </a:p>
          <a:p>
            <a:pPr marL="0" indent="0">
              <a:buNone/>
            </a:pPr>
            <a:endParaRPr lang="bg-BG" dirty="0">
              <a:hlinkClick r:id="rId2"/>
            </a:endParaRPr>
          </a:p>
          <a:p>
            <a:r>
              <a:rPr lang="en-US" dirty="0">
                <a:hlinkClick r:id="rId2"/>
              </a:rPr>
              <a:t>https://www.youtube.com/watch?v=9vJRopau0g0</a:t>
            </a:r>
            <a:endParaRPr lang="bg-BG" dirty="0"/>
          </a:p>
          <a:p>
            <a:r>
              <a:rPr lang="en-US" dirty="0">
                <a:hlinkClick r:id="rId3"/>
              </a:rPr>
              <a:t>https://github.com/pmndrs/racing-game?tab=readme-ov-file</a:t>
            </a:r>
            <a:endParaRPr lang="bg-BG" dirty="0"/>
          </a:p>
          <a:p>
            <a:r>
              <a:rPr lang="en-US" dirty="0">
                <a:hlinkClick r:id="rId4"/>
              </a:rPr>
              <a:t>https://github.com/manish-9245/Facial-Emotion-Recognition-using-OpenCV-and-Deepface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57607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328" y="1"/>
            <a:ext cx="9161328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4575" y="716741"/>
            <a:ext cx="3670745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bg-BG" sz="2000" dirty="0">
                <a:latin typeface="Fira Sans Extra Condensed ExtraBold"/>
                <a:sym typeface="Fira Sans Extra Condensed Medium"/>
              </a:rPr>
              <a:t>Колко пари бихте искали, за да се подготвите за теста?</a:t>
            </a:r>
            <a:endParaRPr lang="en-US" sz="2000" dirty="0">
              <a:latin typeface="Fira Sans Extra Condensed ExtraBold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0299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917879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00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50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3" name="Google Shape;1523;p33"/>
          <p:cNvGrpSpPr/>
          <p:nvPr/>
        </p:nvGrpSpPr>
        <p:grpSpPr>
          <a:xfrm>
            <a:off x="6317882" y="1319957"/>
            <a:ext cx="1929438" cy="2851798"/>
            <a:chOff x="7155098" y="1290697"/>
            <a:chExt cx="1591800" cy="2851798"/>
          </a:xfrm>
        </p:grpSpPr>
        <p:sp>
          <p:nvSpPr>
            <p:cNvPr id="1524" name="Google Shape;1524;p33"/>
            <p:cNvSpPr/>
            <p:nvPr/>
          </p:nvSpPr>
          <p:spPr>
            <a:xfrm>
              <a:off x="7155098" y="1935484"/>
              <a:ext cx="1591800" cy="63732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5" name="Google Shape;1525;p33"/>
            <p:cNvSpPr/>
            <p:nvPr/>
          </p:nvSpPr>
          <p:spPr>
            <a:xfrm>
              <a:off x="7175613" y="2626496"/>
              <a:ext cx="1571285" cy="15159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6" name="Google Shape;1526;p33"/>
            <p:cNvSpPr/>
            <p:nvPr/>
          </p:nvSpPr>
          <p:spPr>
            <a:xfrm rot="10800000" flipH="1">
              <a:off x="7155098" y="1290697"/>
              <a:ext cx="1591800" cy="57488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31" name="Google Shape;1531;p33"/>
          <p:cNvGrpSpPr/>
          <p:nvPr/>
        </p:nvGrpSpPr>
        <p:grpSpPr>
          <a:xfrm>
            <a:off x="3164255" y="1255828"/>
            <a:ext cx="2520762" cy="3887669"/>
            <a:chOff x="3370384" y="1255829"/>
            <a:chExt cx="2009842" cy="3887660"/>
          </a:xfrm>
        </p:grpSpPr>
        <p:sp>
          <p:nvSpPr>
            <p:cNvPr id="1532" name="Google Shape;1532;p33"/>
            <p:cNvSpPr/>
            <p:nvPr/>
          </p:nvSpPr>
          <p:spPr>
            <a:xfrm>
              <a:off x="3382714" y="1860023"/>
              <a:ext cx="1997512" cy="68410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3" name="Google Shape;1533;p33"/>
            <p:cNvSpPr/>
            <p:nvPr/>
          </p:nvSpPr>
          <p:spPr>
            <a:xfrm>
              <a:off x="3370384" y="2602070"/>
              <a:ext cx="1997512" cy="25414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4" name="Google Shape;1534;p33"/>
            <p:cNvSpPr/>
            <p:nvPr/>
          </p:nvSpPr>
          <p:spPr>
            <a:xfrm rot="10800000" flipH="1">
              <a:off x="3370521" y="1255829"/>
              <a:ext cx="1997512" cy="54625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43" name="Google Shape;1543;p33"/>
          <p:cNvSpPr txBox="1">
            <a:spLocks noGrp="1"/>
          </p:cNvSpPr>
          <p:nvPr>
            <p:ph type="title"/>
          </p:nvPr>
        </p:nvSpPr>
        <p:spPr>
          <a:xfrm>
            <a:off x="457200" y="281667"/>
            <a:ext cx="8229600" cy="571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</a:t>
            </a:r>
            <a:r>
              <a:rPr lang="en-US" dirty="0" err="1"/>
              <a:t>Идея</a:t>
            </a:r>
            <a:r>
              <a:rPr lang="en-US" dirty="0"/>
              <a:t> </a:t>
            </a:r>
            <a:r>
              <a:rPr lang="en-US" dirty="0" err="1"/>
              <a:t>и</a:t>
            </a:r>
            <a:r>
              <a:rPr lang="en-US" dirty="0"/>
              <a:t> </a:t>
            </a:r>
            <a:r>
              <a:rPr lang="en-US" dirty="0" err="1"/>
              <a:t>тема</a:t>
            </a:r>
            <a:r>
              <a:rPr lang="en-US" dirty="0"/>
              <a:t> </a:t>
            </a:r>
            <a:r>
              <a:rPr lang="en-US" dirty="0" err="1"/>
              <a:t>за</a:t>
            </a:r>
            <a:r>
              <a:rPr lang="en-US" dirty="0"/>
              <a:t> </a:t>
            </a:r>
            <a:r>
              <a:rPr lang="en-US" dirty="0" err="1"/>
              <a:t>проекта</a:t>
            </a:r>
            <a:endParaRPr dirty="0"/>
          </a:p>
        </p:txBody>
      </p:sp>
      <p:sp>
        <p:nvSpPr>
          <p:cNvPr id="1546" name="Google Shape;1546;p33"/>
          <p:cNvSpPr txBox="1"/>
          <p:nvPr/>
        </p:nvSpPr>
        <p:spPr>
          <a:xfrm>
            <a:off x="3801708" y="1995080"/>
            <a:ext cx="1376127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bg-BG" sz="2000" dirty="0">
                <a:solidFill>
                  <a:srgbClr val="FFFFFF"/>
                </a:solidFill>
                <a:latin typeface="Fira Sans Extra Condensed Medium"/>
              </a:rPr>
              <a:t>П</a:t>
            </a:r>
            <a:r>
              <a:rPr lang="en-US" sz="2000" dirty="0" err="1">
                <a:solidFill>
                  <a:srgbClr val="FFFFFF"/>
                </a:solidFill>
                <a:latin typeface="Fira Sans Extra Condensed Medium"/>
              </a:rPr>
              <a:t>роблем</a:t>
            </a:r>
            <a:r>
              <a:rPr lang="bg-BG" sz="2000" dirty="0">
                <a:solidFill>
                  <a:srgbClr val="FFFFFF"/>
                </a:solidFill>
                <a:latin typeface="Fira Sans Extra Condensed Medium"/>
              </a:rPr>
              <a:t>и</a:t>
            </a:r>
            <a:endParaRPr sz="2000" dirty="0">
              <a:solidFill>
                <a:srgbClr val="FFFFFF"/>
              </a:solidFill>
              <a:latin typeface="Fira Sans Extra Condensed Medium"/>
              <a:sym typeface="Fira Sans Extra Condensed Medium"/>
            </a:endParaRPr>
          </a:p>
        </p:txBody>
      </p:sp>
      <p:sp>
        <p:nvSpPr>
          <p:cNvPr id="1550" name="Google Shape;1550;p33"/>
          <p:cNvSpPr txBox="1"/>
          <p:nvPr/>
        </p:nvSpPr>
        <p:spPr>
          <a:xfrm>
            <a:off x="3164254" y="2939736"/>
            <a:ext cx="2598615" cy="17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Липса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ефективен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родителски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контрол</a:t>
            </a:r>
            <a:endParaRPr lang="bg-BG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Мотивация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децата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здравословен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начин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живот</a:t>
            </a:r>
            <a:endParaRPr lang="bg-BG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Липса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персонализирани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насоки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здраве</a:t>
            </a:r>
            <a:endParaRPr lang="bg-BG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Изолация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родителите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техните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усилия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320B5F-7E84-BE09-4084-5011ED5121A9}"/>
              </a:ext>
            </a:extLst>
          </p:cNvPr>
          <p:cNvGrpSpPr/>
          <p:nvPr/>
        </p:nvGrpSpPr>
        <p:grpSpPr>
          <a:xfrm>
            <a:off x="896680" y="1319329"/>
            <a:ext cx="1624756" cy="1936528"/>
            <a:chOff x="457614" y="1319329"/>
            <a:chExt cx="1624756" cy="1936528"/>
          </a:xfrm>
        </p:grpSpPr>
        <p:grpSp>
          <p:nvGrpSpPr>
            <p:cNvPr id="1539" name="Google Shape;1539;p33"/>
            <p:cNvGrpSpPr/>
            <p:nvPr/>
          </p:nvGrpSpPr>
          <p:grpSpPr>
            <a:xfrm>
              <a:off x="457614" y="1319329"/>
              <a:ext cx="1598728" cy="1932210"/>
              <a:chOff x="457614" y="1319329"/>
              <a:chExt cx="1598728" cy="1932210"/>
            </a:xfrm>
          </p:grpSpPr>
          <p:sp>
            <p:nvSpPr>
              <p:cNvPr id="1540" name="Google Shape;1540;p33"/>
              <p:cNvSpPr/>
              <p:nvPr/>
            </p:nvSpPr>
            <p:spPr>
              <a:xfrm>
                <a:off x="464542" y="1917964"/>
                <a:ext cx="1591800" cy="684106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/>
              </a:p>
            </p:txBody>
          </p:sp>
          <p:sp>
            <p:nvSpPr>
              <p:cNvPr id="1541" name="Google Shape;1541;p33"/>
              <p:cNvSpPr/>
              <p:nvPr/>
            </p:nvSpPr>
            <p:spPr>
              <a:xfrm>
                <a:off x="464542" y="2709364"/>
                <a:ext cx="1591800" cy="5421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/>
              </a:p>
            </p:txBody>
          </p:sp>
          <p:sp>
            <p:nvSpPr>
              <p:cNvPr id="1542" name="Google Shape;1542;p33"/>
              <p:cNvSpPr/>
              <p:nvPr/>
            </p:nvSpPr>
            <p:spPr>
              <a:xfrm rot="10800000" flipH="1">
                <a:off x="457614" y="1319329"/>
                <a:ext cx="1591800" cy="546251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/>
              </a:p>
            </p:txBody>
          </p:sp>
        </p:grpSp>
        <p:sp>
          <p:nvSpPr>
            <p:cNvPr id="1544" name="Google Shape;1544;p33"/>
            <p:cNvSpPr txBox="1"/>
            <p:nvPr/>
          </p:nvSpPr>
          <p:spPr>
            <a:xfrm>
              <a:off x="679942" y="2247170"/>
              <a:ext cx="1161000" cy="35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bg-BG" sz="2400" dirty="0" err="1">
                  <a:solidFill>
                    <a:srgbClr val="FFFFFF"/>
                  </a:solidFill>
                  <a:latin typeface="Fira Sans Extra Condensed Medium"/>
                </a:rPr>
                <a:t>Ц</a:t>
              </a:r>
              <a:r>
                <a:rPr lang="en-US" sz="2400" dirty="0" err="1">
                  <a:solidFill>
                    <a:srgbClr val="FFFFFF"/>
                  </a:solidFill>
                  <a:latin typeface="Fira Sans Extra Condensed Medium"/>
                </a:rPr>
                <a:t>елева</a:t>
              </a:r>
              <a:r>
                <a:rPr lang="en-US" sz="2400" dirty="0">
                  <a:solidFill>
                    <a:srgbClr val="FFFFFF"/>
                  </a:solidFill>
                  <a:latin typeface="Fira Sans Extra Condensed Medium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Fira Sans Extra Condensed Medium"/>
                </a:rPr>
                <a:t>група</a:t>
              </a:r>
              <a:r>
                <a:rPr lang="en-BG" sz="2400" dirty="0">
                  <a:solidFill>
                    <a:srgbClr val="FFFFFF"/>
                  </a:solidFill>
                  <a:latin typeface="Fira Sans Extra Condensed Medium"/>
                </a:rPr>
                <a:t>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48" name="Google Shape;1548;p33"/>
            <p:cNvSpPr txBox="1"/>
            <p:nvPr/>
          </p:nvSpPr>
          <p:spPr>
            <a:xfrm>
              <a:off x="490570" y="2739683"/>
              <a:ext cx="1591800" cy="516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bg-BG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Родители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bg-BG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Деца </a:t>
              </a:r>
              <a:endParaRPr lang="bg-BG" sz="1600" dirty="0">
                <a:latin typeface="Times New Roman" panose="02020603050405020304" pitchFamily="18" charset="0"/>
                <a:cs typeface="Times New Roman" panose="02020603050405020304" pitchFamily="18" charset="0"/>
                <a:sym typeface="Roboto"/>
              </a:endParaRPr>
            </a:p>
          </p:txBody>
        </p:sp>
      </p:grpSp>
      <p:sp>
        <p:nvSpPr>
          <p:cNvPr id="1568" name="Google Shape;1568;p33"/>
          <p:cNvSpPr txBox="1"/>
          <p:nvPr/>
        </p:nvSpPr>
        <p:spPr>
          <a:xfrm>
            <a:off x="6639059" y="2021543"/>
            <a:ext cx="11610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dirty="0" err="1">
                <a:solidFill>
                  <a:srgbClr val="FFFFFF"/>
                </a:solidFill>
                <a:latin typeface="Fira Sans Extra Condensed Medium"/>
              </a:rPr>
              <a:t>Цел</a:t>
            </a:r>
            <a:endParaRPr sz="2000" dirty="0">
              <a:solidFill>
                <a:srgbClr val="FFFFFF"/>
              </a:solidFill>
              <a:latin typeface="Fira Sans Extra Condensed Medium"/>
              <a:sym typeface="Fira Sans Extra Condensed Medium"/>
            </a:endParaRPr>
          </a:p>
        </p:txBody>
      </p:sp>
      <p:sp>
        <p:nvSpPr>
          <p:cNvPr id="1569" name="Google Shape;1569;p33"/>
          <p:cNvSpPr txBox="1"/>
          <p:nvPr/>
        </p:nvSpPr>
        <p:spPr>
          <a:xfrm>
            <a:off x="6389048" y="2997770"/>
            <a:ext cx="1713552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ониторинга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управлението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здравословния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емоционален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живот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децата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" name="Google Shape;8761;p84">
            <a:extLst>
              <a:ext uri="{FF2B5EF4-FFF2-40B4-BE49-F238E27FC236}">
                <a16:creationId xmlns:a16="http://schemas.microsoft.com/office/drawing/2014/main" id="{4C9A1A19-C581-CE16-0F7E-FC099D733D92}"/>
              </a:ext>
            </a:extLst>
          </p:cNvPr>
          <p:cNvGrpSpPr/>
          <p:nvPr/>
        </p:nvGrpSpPr>
        <p:grpSpPr>
          <a:xfrm>
            <a:off x="1482174" y="1334644"/>
            <a:ext cx="420811" cy="418507"/>
            <a:chOff x="-5971525" y="3273750"/>
            <a:chExt cx="292250" cy="290650"/>
          </a:xfrm>
          <a:solidFill>
            <a:schemeClr val="lt1"/>
          </a:solidFill>
        </p:grpSpPr>
        <p:sp>
          <p:nvSpPr>
            <p:cNvPr id="7" name="Google Shape;8762;p84">
              <a:extLst>
                <a:ext uri="{FF2B5EF4-FFF2-40B4-BE49-F238E27FC236}">
                  <a16:creationId xmlns:a16="http://schemas.microsoft.com/office/drawing/2014/main" id="{1ABFF2B4-2DDF-5B67-6B56-228BA0A586CB}"/>
                </a:ext>
              </a:extLst>
            </p:cNvPr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763;p84">
              <a:extLst>
                <a:ext uri="{FF2B5EF4-FFF2-40B4-BE49-F238E27FC236}">
                  <a16:creationId xmlns:a16="http://schemas.microsoft.com/office/drawing/2014/main" id="{29889636-2E8D-C1FB-0E4F-652A1F33C091}"/>
                </a:ext>
              </a:extLst>
            </p:cNvPr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8891;p84">
            <a:extLst>
              <a:ext uri="{FF2B5EF4-FFF2-40B4-BE49-F238E27FC236}">
                <a16:creationId xmlns:a16="http://schemas.microsoft.com/office/drawing/2014/main" id="{C2855604-EFBD-E77B-5243-9B7C1E5D35E5}"/>
              </a:ext>
            </a:extLst>
          </p:cNvPr>
          <p:cNvGrpSpPr/>
          <p:nvPr/>
        </p:nvGrpSpPr>
        <p:grpSpPr>
          <a:xfrm>
            <a:off x="7071061" y="1334644"/>
            <a:ext cx="423079" cy="424159"/>
            <a:chOff x="-1591550" y="3597475"/>
            <a:chExt cx="293825" cy="294575"/>
          </a:xfrm>
          <a:solidFill>
            <a:schemeClr val="lt1"/>
          </a:solidFill>
        </p:grpSpPr>
        <p:sp>
          <p:nvSpPr>
            <p:cNvPr id="10" name="Google Shape;8892;p84">
              <a:extLst>
                <a:ext uri="{FF2B5EF4-FFF2-40B4-BE49-F238E27FC236}">
                  <a16:creationId xmlns:a16="http://schemas.microsoft.com/office/drawing/2014/main" id="{1A5BA187-20FB-C3D9-27CD-2AA896022D92}"/>
                </a:ext>
              </a:extLst>
            </p:cNvPr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8893;p84">
              <a:extLst>
                <a:ext uri="{FF2B5EF4-FFF2-40B4-BE49-F238E27FC236}">
                  <a16:creationId xmlns:a16="http://schemas.microsoft.com/office/drawing/2014/main" id="{1ECEB616-AF8F-57EE-14D0-F65453A87600}"/>
                </a:ext>
              </a:extLst>
            </p:cNvPr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894;p84">
              <a:extLst>
                <a:ext uri="{FF2B5EF4-FFF2-40B4-BE49-F238E27FC236}">
                  <a16:creationId xmlns:a16="http://schemas.microsoft.com/office/drawing/2014/main" id="{C2020BE0-DF9E-8049-561F-A5C85C9F8D06}"/>
                </a:ext>
              </a:extLst>
            </p:cNvPr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8717;p84">
            <a:extLst>
              <a:ext uri="{FF2B5EF4-FFF2-40B4-BE49-F238E27FC236}">
                <a16:creationId xmlns:a16="http://schemas.microsoft.com/office/drawing/2014/main" id="{4D8D10EC-A401-D2A4-B512-DD940F1CB84E}"/>
              </a:ext>
            </a:extLst>
          </p:cNvPr>
          <p:cNvGrpSpPr/>
          <p:nvPr/>
        </p:nvGrpSpPr>
        <p:grpSpPr>
          <a:xfrm>
            <a:off x="4252597" y="1299978"/>
            <a:ext cx="421927" cy="419659"/>
            <a:chOff x="-6329100" y="3632100"/>
            <a:chExt cx="293025" cy="291450"/>
          </a:xfrm>
          <a:solidFill>
            <a:schemeClr val="lt1"/>
          </a:solidFill>
        </p:grpSpPr>
        <p:sp>
          <p:nvSpPr>
            <p:cNvPr id="14" name="Google Shape;8718;p84">
              <a:extLst>
                <a:ext uri="{FF2B5EF4-FFF2-40B4-BE49-F238E27FC236}">
                  <a16:creationId xmlns:a16="http://schemas.microsoft.com/office/drawing/2014/main" id="{27864DF6-2686-BC40-5CF5-D5DEA9D1E982}"/>
                </a:ext>
              </a:extLst>
            </p:cNvPr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19;p84">
              <a:extLst>
                <a:ext uri="{FF2B5EF4-FFF2-40B4-BE49-F238E27FC236}">
                  <a16:creationId xmlns:a16="http://schemas.microsoft.com/office/drawing/2014/main" id="{E7C43853-32DB-3D86-EE80-EFA18CACE180}"/>
                </a:ext>
              </a:extLst>
            </p:cNvPr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720;p84">
              <a:extLst>
                <a:ext uri="{FF2B5EF4-FFF2-40B4-BE49-F238E27FC236}">
                  <a16:creationId xmlns:a16="http://schemas.microsoft.com/office/drawing/2014/main" id="{7D57BF95-3A24-A171-4DFD-8B36602AEDF9}"/>
                </a:ext>
              </a:extLst>
            </p:cNvPr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D12C82-1C7F-83F6-52B4-A3416ACB5CEF}"/>
              </a:ext>
            </a:extLst>
          </p:cNvPr>
          <p:cNvCxnSpPr>
            <a:cxnSpLocks/>
          </p:cNvCxnSpPr>
          <p:nvPr/>
        </p:nvCxnSpPr>
        <p:spPr>
          <a:xfrm>
            <a:off x="2762668" y="852817"/>
            <a:ext cx="3770614" cy="0"/>
          </a:xfrm>
          <a:prstGeom prst="line">
            <a:avLst/>
          </a:prstGeom>
          <a:ln w="60325">
            <a:solidFill>
              <a:srgbClr val="3B64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040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33"/>
          <p:cNvSpPr txBox="1">
            <a:spLocks noGrp="1"/>
          </p:cNvSpPr>
          <p:nvPr>
            <p:ph type="title"/>
          </p:nvPr>
        </p:nvSpPr>
        <p:spPr>
          <a:xfrm>
            <a:off x="0" y="142833"/>
            <a:ext cx="2567836" cy="571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2. </a:t>
            </a:r>
            <a:r>
              <a:rPr lang="en-US" dirty="0" err="1"/>
              <a:t>Планиране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проекта</a:t>
            </a:r>
            <a:r>
              <a:rPr lang="en-BG" dirty="0"/>
              <a:t> </a:t>
            </a:r>
            <a:endParaRPr lang="bg-B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B3F065-FBA5-133C-CA86-BF17D6392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940" y="144710"/>
            <a:ext cx="6121210" cy="4854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963E29-4578-B379-D2FD-79A14A5BDAD0}"/>
              </a:ext>
            </a:extLst>
          </p:cNvPr>
          <p:cNvSpPr txBox="1"/>
          <p:nvPr/>
        </p:nvSpPr>
        <p:spPr>
          <a:xfrm>
            <a:off x="28770" y="1075673"/>
            <a:ext cx="2589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ira Sans Extra Condensed ExtraBold"/>
                <a:sym typeface="Fira Sans Extra Condensed ExtraBold"/>
              </a:rPr>
              <a:t>As Is / To Be </a:t>
            </a:r>
            <a:r>
              <a:rPr lang="en-US" sz="2400" dirty="0" err="1">
                <a:latin typeface="Fira Sans Extra Condensed ExtraBold"/>
                <a:sym typeface="Fira Sans Extra Condensed ExtraBold"/>
              </a:rPr>
              <a:t>анализ</a:t>
            </a:r>
            <a:r>
              <a:rPr lang="en-BG" sz="2400" dirty="0">
                <a:latin typeface="Fira Sans Extra Condensed ExtraBold"/>
                <a:sym typeface="Fira Sans Extra Condensed ExtraBold"/>
              </a:rPr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159F8D-7132-36F8-A4F8-73BE52035551}"/>
              </a:ext>
            </a:extLst>
          </p:cNvPr>
          <p:cNvCxnSpPr>
            <a:cxnSpLocks/>
          </p:cNvCxnSpPr>
          <p:nvPr/>
        </p:nvCxnSpPr>
        <p:spPr>
          <a:xfrm>
            <a:off x="357187" y="880607"/>
            <a:ext cx="1885950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66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11BC4C-8CA0-0A09-6F04-4DA52852F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257" y="48886"/>
            <a:ext cx="5084379" cy="51435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7A7272-9359-8DE3-C5B5-9FCC1EF3E412}"/>
              </a:ext>
            </a:extLst>
          </p:cNvPr>
          <p:cNvSpPr txBox="1"/>
          <p:nvPr/>
        </p:nvSpPr>
        <p:spPr>
          <a:xfrm>
            <a:off x="87683" y="137786"/>
            <a:ext cx="22797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Fira Sans Extra Condensed ExtraBold"/>
              </a:rPr>
              <a:t>Потенциални</a:t>
            </a:r>
            <a:r>
              <a:rPr lang="en-US" sz="2400" dirty="0">
                <a:latin typeface="Fira Sans Extra Condensed ExtraBold"/>
              </a:rPr>
              <a:t> </a:t>
            </a:r>
            <a:r>
              <a:rPr lang="en-US" sz="2400" dirty="0" err="1">
                <a:latin typeface="Fira Sans Extra Condensed ExtraBold"/>
              </a:rPr>
              <a:t>потребители</a:t>
            </a:r>
            <a:r>
              <a:rPr lang="en-US" sz="2400" dirty="0">
                <a:latin typeface="Fira Sans Extra Condensed ExtraBold"/>
              </a:rPr>
              <a:t> </a:t>
            </a:r>
            <a:r>
              <a:rPr lang="en-US" sz="2400" dirty="0" err="1">
                <a:latin typeface="Fira Sans Extra Condensed ExtraBold"/>
              </a:rPr>
              <a:t>и</a:t>
            </a:r>
            <a:r>
              <a:rPr lang="en-US" sz="2400" dirty="0">
                <a:latin typeface="Fira Sans Extra Condensed ExtraBold"/>
              </a:rPr>
              <a:t> </a:t>
            </a:r>
            <a:r>
              <a:rPr lang="en-US" sz="2400" dirty="0" err="1">
                <a:latin typeface="Fira Sans Extra Condensed ExtraBold"/>
              </a:rPr>
              <a:t>специфични</a:t>
            </a:r>
            <a:r>
              <a:rPr lang="en-US" sz="2400" dirty="0">
                <a:latin typeface="Fira Sans Extra Condensed ExtraBold"/>
              </a:rPr>
              <a:t> </a:t>
            </a:r>
            <a:r>
              <a:rPr lang="en-US" sz="2400" dirty="0" err="1">
                <a:latin typeface="Fira Sans Extra Condensed ExtraBold"/>
              </a:rPr>
              <a:t>нужди</a:t>
            </a:r>
            <a:r>
              <a:rPr lang="en-BG" sz="2400" dirty="0">
                <a:latin typeface="Fira Sans Extra Condensed ExtraBold"/>
              </a:rPr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62AA281-0A97-5CAE-7A54-913B554C5C9D}"/>
              </a:ext>
            </a:extLst>
          </p:cNvPr>
          <p:cNvCxnSpPr>
            <a:cxnSpLocks/>
          </p:cNvCxnSpPr>
          <p:nvPr/>
        </p:nvCxnSpPr>
        <p:spPr>
          <a:xfrm>
            <a:off x="87683" y="1707446"/>
            <a:ext cx="2102877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461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455;p74">
            <a:extLst>
              <a:ext uri="{FF2B5EF4-FFF2-40B4-BE49-F238E27FC236}">
                <a16:creationId xmlns:a16="http://schemas.microsoft.com/office/drawing/2014/main" id="{22F82C2F-312C-EA2F-0C25-9B8AA61097CD}"/>
              </a:ext>
            </a:extLst>
          </p:cNvPr>
          <p:cNvGrpSpPr/>
          <p:nvPr/>
        </p:nvGrpSpPr>
        <p:grpSpPr>
          <a:xfrm>
            <a:off x="4188651" y="1356171"/>
            <a:ext cx="4577905" cy="474253"/>
            <a:chOff x="106648" y="895722"/>
            <a:chExt cx="4481413" cy="374300"/>
          </a:xfrm>
        </p:grpSpPr>
        <p:grpSp>
          <p:nvGrpSpPr>
            <p:cNvPr id="3" name="Google Shape;4456;p74">
              <a:extLst>
                <a:ext uri="{FF2B5EF4-FFF2-40B4-BE49-F238E27FC236}">
                  <a16:creationId xmlns:a16="http://schemas.microsoft.com/office/drawing/2014/main" id="{B0D26191-B5B7-6321-C2FF-078BDE9E5306}"/>
                </a:ext>
              </a:extLst>
            </p:cNvPr>
            <p:cNvGrpSpPr/>
            <p:nvPr/>
          </p:nvGrpSpPr>
          <p:grpSpPr>
            <a:xfrm>
              <a:off x="2233276" y="895722"/>
              <a:ext cx="1082667" cy="223591"/>
              <a:chOff x="4808316" y="2800065"/>
              <a:chExt cx="1999386" cy="412910"/>
            </a:xfrm>
          </p:grpSpPr>
          <p:sp>
            <p:nvSpPr>
              <p:cNvPr id="20" name="Google Shape;4457;p74">
                <a:extLst>
                  <a:ext uri="{FF2B5EF4-FFF2-40B4-BE49-F238E27FC236}">
                    <a16:creationId xmlns:a16="http://schemas.microsoft.com/office/drawing/2014/main" id="{E0267A6E-EBD9-D89D-7B5E-DCA25057E864}"/>
                  </a:ext>
                </a:extLst>
              </p:cNvPr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" name="Google Shape;4458;p74">
                <a:extLst>
                  <a:ext uri="{FF2B5EF4-FFF2-40B4-BE49-F238E27FC236}">
                    <a16:creationId xmlns:a16="http://schemas.microsoft.com/office/drawing/2014/main" id="{B9C8EC56-8763-FB71-6A51-FCDD46A01726}"/>
                  </a:ext>
                </a:extLst>
              </p:cNvPr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2" name="Google Shape;4459;p74">
                  <a:extLst>
                    <a:ext uri="{FF2B5EF4-FFF2-40B4-BE49-F238E27FC236}">
                      <a16:creationId xmlns:a16="http://schemas.microsoft.com/office/drawing/2014/main" id="{60C12E86-4843-07AA-6674-751B6A0649C7}"/>
                    </a:ext>
                  </a:extLst>
                </p:cNvPr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3" name="Google Shape;4460;p74">
                  <a:extLst>
                    <a:ext uri="{FF2B5EF4-FFF2-40B4-BE49-F238E27FC236}">
                      <a16:creationId xmlns:a16="http://schemas.microsoft.com/office/drawing/2014/main" id="{C46C99A2-6557-563D-956B-6B809ED57447}"/>
                    </a:ext>
                  </a:extLst>
                </p:cNvPr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" name="Google Shape;4461;p74">
              <a:extLst>
                <a:ext uri="{FF2B5EF4-FFF2-40B4-BE49-F238E27FC236}">
                  <a16:creationId xmlns:a16="http://schemas.microsoft.com/office/drawing/2014/main" id="{6E864E74-5C28-2D0B-B73A-45F449D60E7E}"/>
                </a:ext>
              </a:extLst>
            </p:cNvPr>
            <p:cNvGrpSpPr/>
            <p:nvPr/>
          </p:nvGrpSpPr>
          <p:grpSpPr>
            <a:xfrm>
              <a:off x="106648" y="895722"/>
              <a:ext cx="1088401" cy="223591"/>
              <a:chOff x="881025" y="2800065"/>
              <a:chExt cx="2009975" cy="412910"/>
            </a:xfrm>
          </p:grpSpPr>
          <p:sp>
            <p:nvSpPr>
              <p:cNvPr id="16" name="Google Shape;4462;p74">
                <a:extLst>
                  <a:ext uri="{FF2B5EF4-FFF2-40B4-BE49-F238E27FC236}">
                    <a16:creationId xmlns:a16="http://schemas.microsoft.com/office/drawing/2014/main" id="{7E25BEBE-EB9D-3BCC-B2D9-3443B7F710E0}"/>
                  </a:ext>
                </a:extLst>
              </p:cNvPr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" name="Google Shape;4463;p74">
                <a:extLst>
                  <a:ext uri="{FF2B5EF4-FFF2-40B4-BE49-F238E27FC236}">
                    <a16:creationId xmlns:a16="http://schemas.microsoft.com/office/drawing/2014/main" id="{347B7DB3-B9C3-43B6-17DF-F2823A3EB657}"/>
                  </a:ext>
                </a:extLst>
              </p:cNvPr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8" name="Google Shape;4464;p74">
                  <a:extLst>
                    <a:ext uri="{FF2B5EF4-FFF2-40B4-BE49-F238E27FC236}">
                      <a16:creationId xmlns:a16="http://schemas.microsoft.com/office/drawing/2014/main" id="{A3A74FAC-3D0B-3FEE-C9BC-F5B76492701D}"/>
                    </a:ext>
                  </a:extLst>
                </p:cNvPr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9" name="Google Shape;4465;p74">
                  <a:extLst>
                    <a:ext uri="{FF2B5EF4-FFF2-40B4-BE49-F238E27FC236}">
                      <a16:creationId xmlns:a16="http://schemas.microsoft.com/office/drawing/2014/main" id="{4C3387FC-A7B6-1622-64E8-DF6E4FBE488A}"/>
                    </a:ext>
                  </a:extLst>
                </p:cNvPr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" name="Google Shape;4466;p74">
              <a:extLst>
                <a:ext uri="{FF2B5EF4-FFF2-40B4-BE49-F238E27FC236}">
                  <a16:creationId xmlns:a16="http://schemas.microsoft.com/office/drawing/2014/main" id="{4659C0AF-672A-0043-8B88-E6506500C85A}"/>
                </a:ext>
              </a:extLst>
            </p:cNvPr>
            <p:cNvGrpSpPr/>
            <p:nvPr/>
          </p:nvGrpSpPr>
          <p:grpSpPr>
            <a:xfrm>
              <a:off x="1172346" y="1047018"/>
              <a:ext cx="1083151" cy="223003"/>
              <a:chOff x="2849073" y="3079467"/>
              <a:chExt cx="2000279" cy="411825"/>
            </a:xfrm>
          </p:grpSpPr>
          <p:sp>
            <p:nvSpPr>
              <p:cNvPr id="12" name="Google Shape;4467;p74">
                <a:extLst>
                  <a:ext uri="{FF2B5EF4-FFF2-40B4-BE49-F238E27FC236}">
                    <a16:creationId xmlns:a16="http://schemas.microsoft.com/office/drawing/2014/main" id="{C8391779-4C49-6FB4-5D89-0D4853D394C5}"/>
                  </a:ext>
                </a:extLst>
              </p:cNvPr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" name="Google Shape;4468;p74">
                <a:extLst>
                  <a:ext uri="{FF2B5EF4-FFF2-40B4-BE49-F238E27FC236}">
                    <a16:creationId xmlns:a16="http://schemas.microsoft.com/office/drawing/2014/main" id="{47AD965E-3ABB-37A4-CFC6-B47331CE7572}"/>
                  </a:ext>
                </a:extLst>
              </p:cNvPr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4" name="Google Shape;4469;p74">
                  <a:extLst>
                    <a:ext uri="{FF2B5EF4-FFF2-40B4-BE49-F238E27FC236}">
                      <a16:creationId xmlns:a16="http://schemas.microsoft.com/office/drawing/2014/main" id="{1C26BA72-9A17-724A-1DF1-781CF46115F0}"/>
                    </a:ext>
                  </a:extLst>
                </p:cNvPr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5" name="Google Shape;4470;p74">
                  <a:extLst>
                    <a:ext uri="{FF2B5EF4-FFF2-40B4-BE49-F238E27FC236}">
                      <a16:creationId xmlns:a16="http://schemas.microsoft.com/office/drawing/2014/main" id="{34E97A55-5691-2B5F-91EC-D52EB0F9D66A}"/>
                    </a:ext>
                  </a:extLst>
                </p:cNvPr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4471;p74">
              <a:extLst>
                <a:ext uri="{FF2B5EF4-FFF2-40B4-BE49-F238E27FC236}">
                  <a16:creationId xmlns:a16="http://schemas.microsoft.com/office/drawing/2014/main" id="{55E69F35-429B-9CF9-FB62-70E0AD79E20A}"/>
                </a:ext>
              </a:extLst>
            </p:cNvPr>
            <p:cNvGrpSpPr/>
            <p:nvPr/>
          </p:nvGrpSpPr>
          <p:grpSpPr>
            <a:xfrm>
              <a:off x="3290132" y="1047018"/>
              <a:ext cx="1297929" cy="223003"/>
              <a:chOff x="6760035" y="3079467"/>
              <a:chExt cx="2396914" cy="411825"/>
            </a:xfrm>
          </p:grpSpPr>
          <p:sp>
            <p:nvSpPr>
              <p:cNvPr id="8" name="Google Shape;4472;p74">
                <a:extLst>
                  <a:ext uri="{FF2B5EF4-FFF2-40B4-BE49-F238E27FC236}">
                    <a16:creationId xmlns:a16="http://schemas.microsoft.com/office/drawing/2014/main" id="{A033ABEC-DF70-C800-66A0-CCA27CEC37CC}"/>
                  </a:ext>
                </a:extLst>
              </p:cNvPr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" name="Google Shape;4473;p74">
                <a:extLst>
                  <a:ext uri="{FF2B5EF4-FFF2-40B4-BE49-F238E27FC236}">
                    <a16:creationId xmlns:a16="http://schemas.microsoft.com/office/drawing/2014/main" id="{1B3B114C-AA72-92D5-70EE-78E9D524098A}"/>
                  </a:ext>
                </a:extLst>
              </p:cNvPr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0" name="Google Shape;4474;p74">
                  <a:extLst>
                    <a:ext uri="{FF2B5EF4-FFF2-40B4-BE49-F238E27FC236}">
                      <a16:creationId xmlns:a16="http://schemas.microsoft.com/office/drawing/2014/main" id="{A9CFDE0A-8C92-8A00-B05A-1F330257AF9C}"/>
                    </a:ext>
                  </a:extLst>
                </p:cNvPr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1" name="Google Shape;4475;p74">
                  <a:extLst>
                    <a:ext uri="{FF2B5EF4-FFF2-40B4-BE49-F238E27FC236}">
                      <a16:creationId xmlns:a16="http://schemas.microsoft.com/office/drawing/2014/main" id="{902DCAFB-C4F0-B864-C252-A019DBC9F615}"/>
                    </a:ext>
                  </a:extLst>
                </p:cNvPr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89427C8-C568-9CD0-0916-8100FC6EB7A0}"/>
              </a:ext>
            </a:extLst>
          </p:cNvPr>
          <p:cNvSpPr txBox="1"/>
          <p:nvPr/>
        </p:nvSpPr>
        <p:spPr>
          <a:xfrm>
            <a:off x="131522" y="14599"/>
            <a:ext cx="3903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400" dirty="0">
                <a:latin typeface="Fira Sans Extra Condensed ExtraBold"/>
              </a:rPr>
              <a:t>Проектен Обхват и Планиране</a:t>
            </a:r>
            <a:endParaRPr lang="en-BG" sz="2400" dirty="0">
              <a:latin typeface="Fira Sans Extra Condensed ExtraBold"/>
            </a:endParaRPr>
          </a:p>
        </p:txBody>
      </p:sp>
      <p:grpSp>
        <p:nvGrpSpPr>
          <p:cNvPr id="43" name="Google Shape;4749;p74">
            <a:extLst>
              <a:ext uri="{FF2B5EF4-FFF2-40B4-BE49-F238E27FC236}">
                <a16:creationId xmlns:a16="http://schemas.microsoft.com/office/drawing/2014/main" id="{DA36D5A1-B508-45F3-A2D7-6323D3910A77}"/>
              </a:ext>
            </a:extLst>
          </p:cNvPr>
          <p:cNvGrpSpPr/>
          <p:nvPr/>
        </p:nvGrpSpPr>
        <p:grpSpPr>
          <a:xfrm rot="16200000">
            <a:off x="1183755" y="541650"/>
            <a:ext cx="2704522" cy="4875877"/>
            <a:chOff x="930246" y="3502386"/>
            <a:chExt cx="630923" cy="836773"/>
          </a:xfrm>
        </p:grpSpPr>
        <p:grpSp>
          <p:nvGrpSpPr>
            <p:cNvPr id="44" name="Google Shape;4750;p74">
              <a:extLst>
                <a:ext uri="{FF2B5EF4-FFF2-40B4-BE49-F238E27FC236}">
                  <a16:creationId xmlns:a16="http://schemas.microsoft.com/office/drawing/2014/main" id="{312C51B6-1DE6-81A8-B47C-5928037D72F9}"/>
                </a:ext>
              </a:extLst>
            </p:cNvPr>
            <p:cNvGrpSpPr/>
            <p:nvPr/>
          </p:nvGrpSpPr>
          <p:grpSpPr>
            <a:xfrm>
              <a:off x="1306712" y="3844219"/>
              <a:ext cx="218982" cy="207829"/>
              <a:chOff x="-148861" y="3862559"/>
              <a:chExt cx="201511" cy="191248"/>
            </a:xfrm>
          </p:grpSpPr>
          <p:sp>
            <p:nvSpPr>
              <p:cNvPr id="111" name="Google Shape;4752;p74">
                <a:extLst>
                  <a:ext uri="{FF2B5EF4-FFF2-40B4-BE49-F238E27FC236}">
                    <a16:creationId xmlns:a16="http://schemas.microsoft.com/office/drawing/2014/main" id="{CB3D6462-86F8-96AB-B0E1-F81AC38F7F37}"/>
                  </a:ext>
                </a:extLst>
              </p:cNvPr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753;p74">
                <a:extLst>
                  <a:ext uri="{FF2B5EF4-FFF2-40B4-BE49-F238E27FC236}">
                    <a16:creationId xmlns:a16="http://schemas.microsoft.com/office/drawing/2014/main" id="{D86E6D99-455E-7E89-8B0D-64B9118940B3}"/>
                  </a:ext>
                </a:extLst>
              </p:cNvPr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754;p74">
                <a:extLst>
                  <a:ext uri="{FF2B5EF4-FFF2-40B4-BE49-F238E27FC236}">
                    <a16:creationId xmlns:a16="http://schemas.microsoft.com/office/drawing/2014/main" id="{1B877C13-56F2-8A8A-B895-DCB731F982A1}"/>
                  </a:ext>
                </a:extLst>
              </p:cNvPr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755;p74">
                <a:extLst>
                  <a:ext uri="{FF2B5EF4-FFF2-40B4-BE49-F238E27FC236}">
                    <a16:creationId xmlns:a16="http://schemas.microsoft.com/office/drawing/2014/main" id="{D8BBDF09-A337-AC94-E845-A611CF64C8FA}"/>
                  </a:ext>
                </a:extLst>
              </p:cNvPr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756;p74">
                <a:extLst>
                  <a:ext uri="{FF2B5EF4-FFF2-40B4-BE49-F238E27FC236}">
                    <a16:creationId xmlns:a16="http://schemas.microsoft.com/office/drawing/2014/main" id="{79185BE3-515D-B8BD-3E44-EBB266DF0924}"/>
                  </a:ext>
                </a:extLst>
              </p:cNvPr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757;p74">
                <a:extLst>
                  <a:ext uri="{FF2B5EF4-FFF2-40B4-BE49-F238E27FC236}">
                    <a16:creationId xmlns:a16="http://schemas.microsoft.com/office/drawing/2014/main" id="{CD35EBB0-D549-9C76-3C77-1DB98AB7CE79}"/>
                  </a:ext>
                </a:extLst>
              </p:cNvPr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4758;p74">
                <a:extLst>
                  <a:ext uri="{FF2B5EF4-FFF2-40B4-BE49-F238E27FC236}">
                    <a16:creationId xmlns:a16="http://schemas.microsoft.com/office/drawing/2014/main" id="{713DD13F-5F4D-7618-46A0-CD47ADB38C34}"/>
                  </a:ext>
                </a:extLst>
              </p:cNvPr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759;p74">
                <a:extLst>
                  <a:ext uri="{FF2B5EF4-FFF2-40B4-BE49-F238E27FC236}">
                    <a16:creationId xmlns:a16="http://schemas.microsoft.com/office/drawing/2014/main" id="{C54E3228-9B70-019F-720D-C1E8E3BCF581}"/>
                  </a:ext>
                </a:extLst>
              </p:cNvPr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" name="Google Shape;4760;p74">
                <a:extLst>
                  <a:ext uri="{FF2B5EF4-FFF2-40B4-BE49-F238E27FC236}">
                    <a16:creationId xmlns:a16="http://schemas.microsoft.com/office/drawing/2014/main" id="{83DB1599-BFF9-6D66-E5E7-B395B2D6475D}"/>
                  </a:ext>
                </a:extLst>
              </p:cNvPr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761;p74">
                <a:extLst>
                  <a:ext uri="{FF2B5EF4-FFF2-40B4-BE49-F238E27FC236}">
                    <a16:creationId xmlns:a16="http://schemas.microsoft.com/office/drawing/2014/main" id="{D2826F43-4D91-03D4-D25D-58FF72F73499}"/>
                  </a:ext>
                </a:extLst>
              </p:cNvPr>
              <p:cNvSpPr/>
              <p:nvPr/>
            </p:nvSpPr>
            <p:spPr>
              <a:xfrm>
                <a:off x="-53539" y="3862559"/>
                <a:ext cx="106189" cy="191248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762;p74">
                <a:extLst>
                  <a:ext uri="{FF2B5EF4-FFF2-40B4-BE49-F238E27FC236}">
                    <a16:creationId xmlns:a16="http://schemas.microsoft.com/office/drawing/2014/main" id="{AF164783-0EAC-67FD-3101-FF03408A01C0}"/>
                  </a:ext>
                </a:extLst>
              </p:cNvPr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763;p74">
                <a:extLst>
                  <a:ext uri="{FF2B5EF4-FFF2-40B4-BE49-F238E27FC236}">
                    <a16:creationId xmlns:a16="http://schemas.microsoft.com/office/drawing/2014/main" id="{4ADEA27A-AF0D-FD77-DB92-9B96CCC2B28C}"/>
                  </a:ext>
                </a:extLst>
              </p:cNvPr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764;p74">
                <a:extLst>
                  <a:ext uri="{FF2B5EF4-FFF2-40B4-BE49-F238E27FC236}">
                    <a16:creationId xmlns:a16="http://schemas.microsoft.com/office/drawing/2014/main" id="{4F479688-2387-AC30-4739-7E4D9F314AAC}"/>
                  </a:ext>
                </a:extLst>
              </p:cNvPr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4765;p74">
                <a:extLst>
                  <a:ext uri="{FF2B5EF4-FFF2-40B4-BE49-F238E27FC236}">
                    <a16:creationId xmlns:a16="http://schemas.microsoft.com/office/drawing/2014/main" id="{A9C9D237-8684-2C24-6E50-F5531D67668D}"/>
                  </a:ext>
                </a:extLst>
              </p:cNvPr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4766;p74">
                <a:extLst>
                  <a:ext uri="{FF2B5EF4-FFF2-40B4-BE49-F238E27FC236}">
                    <a16:creationId xmlns:a16="http://schemas.microsoft.com/office/drawing/2014/main" id="{258DCF8B-011C-22BC-9985-0F8A67F1E893}"/>
                  </a:ext>
                </a:extLst>
              </p:cNvPr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4767;p74">
                <a:extLst>
                  <a:ext uri="{FF2B5EF4-FFF2-40B4-BE49-F238E27FC236}">
                    <a16:creationId xmlns:a16="http://schemas.microsoft.com/office/drawing/2014/main" id="{33C9B312-264C-B512-F015-984123244B94}"/>
                  </a:ext>
                </a:extLst>
              </p:cNvPr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4768;p74">
                <a:extLst>
                  <a:ext uri="{FF2B5EF4-FFF2-40B4-BE49-F238E27FC236}">
                    <a16:creationId xmlns:a16="http://schemas.microsoft.com/office/drawing/2014/main" id="{AF4A9D83-0064-3256-3E84-509341C6ACF9}"/>
                  </a:ext>
                </a:extLst>
              </p:cNvPr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769;p74">
                <a:extLst>
                  <a:ext uri="{FF2B5EF4-FFF2-40B4-BE49-F238E27FC236}">
                    <a16:creationId xmlns:a16="http://schemas.microsoft.com/office/drawing/2014/main" id="{907BB39B-431E-5120-9EA9-3E9238FA3C96}"/>
                  </a:ext>
                </a:extLst>
              </p:cNvPr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770;p74">
                <a:extLst>
                  <a:ext uri="{FF2B5EF4-FFF2-40B4-BE49-F238E27FC236}">
                    <a16:creationId xmlns:a16="http://schemas.microsoft.com/office/drawing/2014/main" id="{DDDAC7AC-A5DA-A010-ABF7-0F113FE10802}"/>
                  </a:ext>
                </a:extLst>
              </p:cNvPr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" name="Google Shape;4771;p74">
              <a:extLst>
                <a:ext uri="{FF2B5EF4-FFF2-40B4-BE49-F238E27FC236}">
                  <a16:creationId xmlns:a16="http://schemas.microsoft.com/office/drawing/2014/main" id="{4CF45D99-1416-C8D7-4BD5-1A184CB4E54D}"/>
                </a:ext>
              </a:extLst>
            </p:cNvPr>
            <p:cNvGrpSpPr/>
            <p:nvPr/>
          </p:nvGrpSpPr>
          <p:grpSpPr>
            <a:xfrm>
              <a:off x="930246" y="3502386"/>
              <a:ext cx="630923" cy="836773"/>
              <a:chOff x="930246" y="3502386"/>
              <a:chExt cx="630923" cy="836773"/>
            </a:xfrm>
          </p:grpSpPr>
          <p:sp>
            <p:nvSpPr>
              <p:cNvPr id="107" name="Google Shape;4780;p74">
                <a:extLst>
                  <a:ext uri="{FF2B5EF4-FFF2-40B4-BE49-F238E27FC236}">
                    <a16:creationId xmlns:a16="http://schemas.microsoft.com/office/drawing/2014/main" id="{A47E1A2B-9B11-4884-3B08-57AF94A3C785}"/>
                  </a:ext>
                </a:extLst>
              </p:cNvPr>
              <p:cNvSpPr/>
              <p:nvPr/>
            </p:nvSpPr>
            <p:spPr>
              <a:xfrm>
                <a:off x="1498221" y="4047614"/>
                <a:ext cx="26646" cy="25622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49" extrusionOk="0">
                    <a:moveTo>
                      <a:pt x="2886" y="1"/>
                    </a:moveTo>
                    <a:cubicBezTo>
                      <a:pt x="1806" y="1"/>
                      <a:pt x="828" y="654"/>
                      <a:pt x="416" y="1653"/>
                    </a:cubicBezTo>
                    <a:cubicBezTo>
                      <a:pt x="0" y="2649"/>
                      <a:pt x="230" y="3802"/>
                      <a:pt x="996" y="4564"/>
                    </a:cubicBezTo>
                    <a:cubicBezTo>
                      <a:pt x="1506" y="5077"/>
                      <a:pt x="2190" y="5349"/>
                      <a:pt x="2886" y="5349"/>
                    </a:cubicBezTo>
                    <a:cubicBezTo>
                      <a:pt x="3232" y="5349"/>
                      <a:pt x="3580" y="5282"/>
                      <a:pt x="3911" y="5144"/>
                    </a:cubicBezTo>
                    <a:cubicBezTo>
                      <a:pt x="4910" y="4732"/>
                      <a:pt x="5560" y="3758"/>
                      <a:pt x="5560" y="2675"/>
                    </a:cubicBezTo>
                    <a:cubicBezTo>
                      <a:pt x="5560" y="1197"/>
                      <a:pt x="4363" y="1"/>
                      <a:pt x="288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795;p74">
                <a:extLst>
                  <a:ext uri="{FF2B5EF4-FFF2-40B4-BE49-F238E27FC236}">
                    <a16:creationId xmlns:a16="http://schemas.microsoft.com/office/drawing/2014/main" id="{FC08175D-5F8A-1B1A-DFDA-E1A2C8905B3E}"/>
                  </a:ext>
                </a:extLst>
              </p:cNvPr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" name="Google Shape;4796;p74">
                <a:extLst>
                  <a:ext uri="{FF2B5EF4-FFF2-40B4-BE49-F238E27FC236}">
                    <a16:creationId xmlns:a16="http://schemas.microsoft.com/office/drawing/2014/main" id="{9581B541-1CD3-D161-6013-FF9E86822239}"/>
                  </a:ext>
                </a:extLst>
              </p:cNvPr>
              <p:cNvGrpSpPr/>
              <p:nvPr/>
            </p:nvGrpSpPr>
            <p:grpSpPr>
              <a:xfrm>
                <a:off x="999689" y="3502386"/>
                <a:ext cx="320972" cy="352337"/>
                <a:chOff x="999689" y="3502386"/>
                <a:chExt cx="320972" cy="352337"/>
              </a:xfrm>
            </p:grpSpPr>
            <p:sp>
              <p:nvSpPr>
                <p:cNvPr id="88" name="Google Shape;4800;p74">
                  <a:extLst>
                    <a:ext uri="{FF2B5EF4-FFF2-40B4-BE49-F238E27FC236}">
                      <a16:creationId xmlns:a16="http://schemas.microsoft.com/office/drawing/2014/main" id="{4B87138B-B549-A859-C223-8CB756EAFA48}"/>
                    </a:ext>
                  </a:extLst>
                </p:cNvPr>
                <p:cNvSpPr/>
                <p:nvPr/>
              </p:nvSpPr>
              <p:spPr>
                <a:xfrm rot="5400000">
                  <a:off x="964029" y="3538046"/>
                  <a:ext cx="217131" cy="145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9" h="21448" extrusionOk="0">
                      <a:moveTo>
                        <a:pt x="4951" y="1"/>
                      </a:moveTo>
                      <a:cubicBezTo>
                        <a:pt x="2219" y="1"/>
                        <a:pt x="1" y="2682"/>
                        <a:pt x="1" y="5987"/>
                      </a:cubicBezTo>
                      <a:lnTo>
                        <a:pt x="1" y="15464"/>
                      </a:lnTo>
                      <a:cubicBezTo>
                        <a:pt x="1" y="18769"/>
                        <a:pt x="2219" y="21447"/>
                        <a:pt x="4951" y="21447"/>
                      </a:cubicBezTo>
                      <a:lnTo>
                        <a:pt x="32172" y="21447"/>
                      </a:lnTo>
                      <a:cubicBezTo>
                        <a:pt x="34904" y="21447"/>
                        <a:pt x="37119" y="18769"/>
                        <a:pt x="37119" y="15464"/>
                      </a:cubicBezTo>
                      <a:lnTo>
                        <a:pt x="37119" y="5987"/>
                      </a:lnTo>
                      <a:cubicBezTo>
                        <a:pt x="37119" y="2682"/>
                        <a:pt x="34904" y="1"/>
                        <a:pt x="32172" y="1"/>
                      </a:cubicBezTo>
                      <a:close/>
                    </a:path>
                  </a:pathLst>
                </a:custGeom>
                <a:solidFill>
                  <a:srgbClr val="B2D6DA"/>
                </a:solidFill>
                <a:ln w="9525" cap="flat" cmpd="sng">
                  <a:solidFill>
                    <a:srgbClr val="CFD9E0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bg-BG" sz="1200" dirty="0">
                      <a:solidFill>
                        <a:schemeClr val="bg1"/>
                      </a:solidFill>
                    </a:rPr>
                    <a:t>Продуктов мениджър</a:t>
                  </a:r>
                  <a:endParaRPr sz="12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83" name="Google Shape;4801;p74">
                  <a:extLst>
                    <a:ext uri="{FF2B5EF4-FFF2-40B4-BE49-F238E27FC236}">
                      <a16:creationId xmlns:a16="http://schemas.microsoft.com/office/drawing/2014/main" id="{0C87CD2B-9467-E7FB-E8AD-A94D384F000A}"/>
                    </a:ext>
                  </a:extLst>
                </p:cNvPr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84" name="Google Shape;4802;p74">
                    <a:extLst>
                      <a:ext uri="{FF2B5EF4-FFF2-40B4-BE49-F238E27FC236}">
                        <a16:creationId xmlns:a16="http://schemas.microsoft.com/office/drawing/2014/main" id="{C07BFC05-8F1E-7D51-4C3C-FB0E5AD47E49}"/>
                      </a:ext>
                    </a:extLst>
                  </p:cNvPr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4803;p74">
                    <a:extLst>
                      <a:ext uri="{FF2B5EF4-FFF2-40B4-BE49-F238E27FC236}">
                        <a16:creationId xmlns:a16="http://schemas.microsoft.com/office/drawing/2014/main" id="{D1C24F9C-2A1A-3EF0-A8D3-BAE3A4C6FC90}"/>
                      </a:ext>
                    </a:extLst>
                  </p:cNvPr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0" name="Google Shape;4804;p74">
                <a:extLst>
                  <a:ext uri="{FF2B5EF4-FFF2-40B4-BE49-F238E27FC236}">
                    <a16:creationId xmlns:a16="http://schemas.microsoft.com/office/drawing/2014/main" id="{D0302DD6-68C7-490F-D853-4AA669DDDBD1}"/>
                  </a:ext>
                </a:extLst>
              </p:cNvPr>
              <p:cNvGrpSpPr/>
              <p:nvPr/>
            </p:nvGrpSpPr>
            <p:grpSpPr>
              <a:xfrm>
                <a:off x="999689" y="4047614"/>
                <a:ext cx="320972" cy="291545"/>
                <a:chOff x="999689" y="4047614"/>
                <a:chExt cx="320972" cy="291545"/>
              </a:xfrm>
            </p:grpSpPr>
            <p:grpSp>
              <p:nvGrpSpPr>
                <p:cNvPr id="75" name="Google Shape;4805;p74">
                  <a:extLst>
                    <a:ext uri="{FF2B5EF4-FFF2-40B4-BE49-F238E27FC236}">
                      <a16:creationId xmlns:a16="http://schemas.microsoft.com/office/drawing/2014/main" id="{7F77CC08-AC70-6CC2-3B4C-13FB3C03ADAE}"/>
                    </a:ext>
                  </a:extLst>
                </p:cNvPr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80" name="Google Shape;4806;p74">
                    <a:extLst>
                      <a:ext uri="{FF2B5EF4-FFF2-40B4-BE49-F238E27FC236}">
                        <a16:creationId xmlns:a16="http://schemas.microsoft.com/office/drawing/2014/main" id="{CD7E8E00-9DE9-22B0-528C-C0A82CA81916}"/>
                      </a:ext>
                    </a:extLst>
                  </p:cNvPr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4807;p74">
                    <a:extLst>
                      <a:ext uri="{FF2B5EF4-FFF2-40B4-BE49-F238E27FC236}">
                        <a16:creationId xmlns:a16="http://schemas.microsoft.com/office/drawing/2014/main" id="{E231965C-549D-172C-42A3-740EE98B6435}"/>
                      </a:ext>
                    </a:extLst>
                  </p:cNvPr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8" name="Google Shape;4810;p74">
                  <a:extLst>
                    <a:ext uri="{FF2B5EF4-FFF2-40B4-BE49-F238E27FC236}">
                      <a16:creationId xmlns:a16="http://schemas.microsoft.com/office/drawing/2014/main" id="{41A312C8-003D-FE0D-7011-A7E441029E2D}"/>
                    </a:ext>
                  </a:extLst>
                </p:cNvPr>
                <p:cNvSpPr/>
                <p:nvPr/>
              </p:nvSpPr>
              <p:spPr>
                <a:xfrm rot="5400000">
                  <a:off x="990195" y="4183853"/>
                  <a:ext cx="164800" cy="145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9" h="21448" extrusionOk="0">
                      <a:moveTo>
                        <a:pt x="4951" y="1"/>
                      </a:moveTo>
                      <a:cubicBezTo>
                        <a:pt x="2219" y="1"/>
                        <a:pt x="1" y="2679"/>
                        <a:pt x="1" y="5984"/>
                      </a:cubicBezTo>
                      <a:lnTo>
                        <a:pt x="1" y="15461"/>
                      </a:lnTo>
                      <a:cubicBezTo>
                        <a:pt x="1" y="18766"/>
                        <a:pt x="2219" y="21447"/>
                        <a:pt x="4951" y="21447"/>
                      </a:cubicBezTo>
                      <a:lnTo>
                        <a:pt x="32172" y="21447"/>
                      </a:lnTo>
                      <a:cubicBezTo>
                        <a:pt x="34904" y="21447"/>
                        <a:pt x="37119" y="18766"/>
                        <a:pt x="37119" y="15461"/>
                      </a:cubicBezTo>
                      <a:lnTo>
                        <a:pt x="37119" y="5984"/>
                      </a:lnTo>
                      <a:cubicBezTo>
                        <a:pt x="37119" y="2679"/>
                        <a:pt x="34904" y="1"/>
                        <a:pt x="32172" y="1"/>
                      </a:cubicBezTo>
                      <a:close/>
                    </a:path>
                  </a:pathLst>
                </a:custGeom>
                <a:solidFill>
                  <a:srgbClr val="6146D9"/>
                </a:solidFill>
                <a:ln w="9525" cap="flat" cmpd="sng">
                  <a:solidFill>
                    <a:srgbClr val="CFD9E0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dirty="0">
                      <a:solidFill>
                        <a:schemeClr val="bg1"/>
                      </a:solidFill>
                    </a:rPr>
                    <a:t>AI/Game</a:t>
                  </a:r>
                  <a:endParaRPr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72" name="Google Shape;4820;p74">
                <a:extLst>
                  <a:ext uri="{FF2B5EF4-FFF2-40B4-BE49-F238E27FC236}">
                    <a16:creationId xmlns:a16="http://schemas.microsoft.com/office/drawing/2014/main" id="{0C6D1DE7-63DF-4AF1-3E99-29F76E255B88}"/>
                  </a:ext>
                </a:extLst>
              </p:cNvPr>
              <p:cNvSpPr/>
              <p:nvPr/>
            </p:nvSpPr>
            <p:spPr>
              <a:xfrm>
                <a:off x="1501054" y="3829092"/>
                <a:ext cx="26646" cy="2562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0" extrusionOk="0">
                    <a:moveTo>
                      <a:pt x="2886" y="0"/>
                    </a:moveTo>
                    <a:cubicBezTo>
                      <a:pt x="1806" y="0"/>
                      <a:pt x="828" y="653"/>
                      <a:pt x="416" y="1653"/>
                    </a:cubicBezTo>
                    <a:cubicBezTo>
                      <a:pt x="0" y="2652"/>
                      <a:pt x="230" y="3801"/>
                      <a:pt x="996" y="4567"/>
                    </a:cubicBezTo>
                    <a:cubicBezTo>
                      <a:pt x="1507" y="5078"/>
                      <a:pt x="2192" y="5350"/>
                      <a:pt x="2890" y="5350"/>
                    </a:cubicBezTo>
                    <a:cubicBezTo>
                      <a:pt x="3234" y="5350"/>
                      <a:pt x="3581" y="5283"/>
                      <a:pt x="3911" y="5147"/>
                    </a:cubicBezTo>
                    <a:cubicBezTo>
                      <a:pt x="4910" y="4731"/>
                      <a:pt x="5560" y="3757"/>
                      <a:pt x="5560" y="2678"/>
                    </a:cubicBezTo>
                    <a:cubicBezTo>
                      <a:pt x="5560" y="1200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" name="Google Shape;4825;p74">
                <a:extLst>
                  <a:ext uri="{FF2B5EF4-FFF2-40B4-BE49-F238E27FC236}">
                    <a16:creationId xmlns:a16="http://schemas.microsoft.com/office/drawing/2014/main" id="{FD8525CB-4ADB-1B87-1364-2939768376D6}"/>
                  </a:ext>
                </a:extLst>
              </p:cNvPr>
              <p:cNvGrpSpPr/>
              <p:nvPr/>
            </p:nvGrpSpPr>
            <p:grpSpPr>
              <a:xfrm>
                <a:off x="930246" y="3729806"/>
                <a:ext cx="327690" cy="409518"/>
                <a:chOff x="930246" y="3729806"/>
                <a:chExt cx="327690" cy="409518"/>
              </a:xfrm>
            </p:grpSpPr>
            <p:grpSp>
              <p:nvGrpSpPr>
                <p:cNvPr id="58" name="Google Shape;4826;p74">
                  <a:extLst>
                    <a:ext uri="{FF2B5EF4-FFF2-40B4-BE49-F238E27FC236}">
                      <a16:creationId xmlns:a16="http://schemas.microsoft.com/office/drawing/2014/main" id="{B88A6B61-388A-7A13-93D5-3B2078669F5C}"/>
                    </a:ext>
                  </a:extLst>
                </p:cNvPr>
                <p:cNvGrpSpPr/>
                <p:nvPr/>
              </p:nvGrpSpPr>
              <p:grpSpPr>
                <a:xfrm>
                  <a:off x="1084172" y="3842857"/>
                  <a:ext cx="173764" cy="217131"/>
                  <a:chOff x="1084172" y="3842857"/>
                  <a:chExt cx="173764" cy="217131"/>
                </a:xfrm>
              </p:grpSpPr>
              <p:grpSp>
                <p:nvGrpSpPr>
                  <p:cNvPr id="61" name="Google Shape;4827;p74">
                    <a:extLst>
                      <a:ext uri="{FF2B5EF4-FFF2-40B4-BE49-F238E27FC236}">
                        <a16:creationId xmlns:a16="http://schemas.microsoft.com/office/drawing/2014/main" id="{703AE8C6-BBAA-1594-78BA-A713043204D4}"/>
                      </a:ext>
                    </a:extLst>
                  </p:cNvPr>
                  <p:cNvGrpSpPr/>
                  <p:nvPr/>
                </p:nvGrpSpPr>
                <p:grpSpPr>
                  <a:xfrm>
                    <a:off x="1156862" y="3936509"/>
                    <a:ext cx="101073" cy="25622"/>
                    <a:chOff x="1156862" y="3936509"/>
                    <a:chExt cx="101073" cy="25622"/>
                  </a:xfrm>
                </p:grpSpPr>
                <p:sp>
                  <p:nvSpPr>
                    <p:cNvPr id="63" name="Google Shape;4828;p74">
                      <a:extLst>
                        <a:ext uri="{FF2B5EF4-FFF2-40B4-BE49-F238E27FC236}">
                          <a16:creationId xmlns:a16="http://schemas.microsoft.com/office/drawing/2014/main" id="{B7D68920-4702-BB06-5CB1-60B84A13E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6862" y="3936509"/>
                      <a:ext cx="26651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1" h="5349" extrusionOk="0">
                          <a:moveTo>
                            <a:pt x="2886" y="1"/>
                          </a:moveTo>
                          <a:cubicBezTo>
                            <a:pt x="1803" y="1"/>
                            <a:pt x="829" y="650"/>
                            <a:pt x="413" y="1649"/>
                          </a:cubicBezTo>
                          <a:cubicBezTo>
                            <a:pt x="1" y="2649"/>
                            <a:pt x="227" y="3798"/>
                            <a:pt x="993" y="4564"/>
                          </a:cubicBezTo>
                          <a:cubicBezTo>
                            <a:pt x="1505" y="5076"/>
                            <a:pt x="2189" y="5349"/>
                            <a:pt x="2884" y="5349"/>
                          </a:cubicBezTo>
                          <a:cubicBezTo>
                            <a:pt x="3229" y="5349"/>
                            <a:pt x="3576" y="5282"/>
                            <a:pt x="3908" y="5144"/>
                          </a:cubicBezTo>
                          <a:cubicBezTo>
                            <a:pt x="4907" y="4732"/>
                            <a:pt x="5560" y="3758"/>
                            <a:pt x="5560" y="2674"/>
                          </a:cubicBezTo>
                          <a:cubicBezTo>
                            <a:pt x="5560" y="1197"/>
                            <a:pt x="4364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" name="Google Shape;4829;p74">
                      <a:extLst>
                        <a:ext uri="{FF2B5EF4-FFF2-40B4-BE49-F238E27FC236}">
                          <a16:creationId xmlns:a16="http://schemas.microsoft.com/office/drawing/2014/main" id="{24881598-F3D7-7D7E-6E75-A2568FF4E2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3592" y="3951414"/>
                      <a:ext cx="84343" cy="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99" h="1" fill="none" extrusionOk="0">
                          <a:moveTo>
                            <a:pt x="17598" y="0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2" name="Google Shape;4830;p74">
                    <a:extLst>
                      <a:ext uri="{FF2B5EF4-FFF2-40B4-BE49-F238E27FC236}">
                        <a16:creationId xmlns:a16="http://schemas.microsoft.com/office/drawing/2014/main" id="{935091EC-47FE-E3BD-5097-E99CD4C495C0}"/>
                      </a:ext>
                    </a:extLst>
                  </p:cNvPr>
                  <p:cNvSpPr/>
                  <p:nvPr/>
                </p:nvSpPr>
                <p:spPr>
                  <a:xfrm>
                    <a:off x="1084172" y="3842857"/>
                    <a:ext cx="86476" cy="2171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44" h="45330" fill="none" extrusionOk="0">
                        <a:moveTo>
                          <a:pt x="0" y="45330"/>
                        </a:moveTo>
                        <a:lnTo>
                          <a:pt x="12418" y="45330"/>
                        </a:lnTo>
                        <a:cubicBezTo>
                          <a:pt x="15150" y="45330"/>
                          <a:pt x="18043" y="42619"/>
                          <a:pt x="18043" y="35634"/>
                        </a:cubicBezTo>
                        <a:lnTo>
                          <a:pt x="18043" y="9697"/>
                        </a:lnTo>
                        <a:cubicBezTo>
                          <a:pt x="18043" y="2711"/>
                          <a:pt x="15150" y="1"/>
                          <a:pt x="12418" y="1"/>
                        </a:cubicBezTo>
                        <a:lnTo>
                          <a:pt x="1715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" name="Google Shape;4831;p74">
                  <a:extLst>
                    <a:ext uri="{FF2B5EF4-FFF2-40B4-BE49-F238E27FC236}">
                      <a16:creationId xmlns:a16="http://schemas.microsoft.com/office/drawing/2014/main" id="{09C76AA8-4952-BB59-0E6A-E3BD59F67FD7}"/>
                    </a:ext>
                  </a:extLst>
                </p:cNvPr>
                <p:cNvSpPr/>
                <p:nvPr/>
              </p:nvSpPr>
              <p:spPr>
                <a:xfrm rot="5400000">
                  <a:off x="920738" y="3984032"/>
                  <a:ext cx="164800" cy="145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9" h="21444" extrusionOk="0">
                      <a:moveTo>
                        <a:pt x="4947" y="1"/>
                      </a:moveTo>
                      <a:cubicBezTo>
                        <a:pt x="2215" y="1"/>
                        <a:pt x="1" y="2678"/>
                        <a:pt x="1" y="5983"/>
                      </a:cubicBezTo>
                      <a:lnTo>
                        <a:pt x="1" y="15461"/>
                      </a:lnTo>
                      <a:cubicBezTo>
                        <a:pt x="1" y="18766"/>
                        <a:pt x="2215" y="21443"/>
                        <a:pt x="4947" y="21443"/>
                      </a:cubicBezTo>
                      <a:lnTo>
                        <a:pt x="32168" y="21443"/>
                      </a:lnTo>
                      <a:cubicBezTo>
                        <a:pt x="34901" y="21443"/>
                        <a:pt x="37118" y="18766"/>
                        <a:pt x="37118" y="15461"/>
                      </a:cubicBezTo>
                      <a:lnTo>
                        <a:pt x="37118" y="5983"/>
                      </a:lnTo>
                      <a:cubicBezTo>
                        <a:pt x="37118" y="2678"/>
                        <a:pt x="34901" y="1"/>
                        <a:pt x="32168" y="1"/>
                      </a:cubicBezTo>
                      <a:close/>
                    </a:path>
                  </a:pathLst>
                </a:custGeom>
                <a:solidFill>
                  <a:srgbClr val="B2D6DA"/>
                </a:solidFill>
                <a:ln w="9525" cap="flat" cmpd="sng">
                  <a:solidFill>
                    <a:srgbClr val="CFD9E0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bg1"/>
                      </a:solidFill>
                    </a:rPr>
                    <a:t>Д</a:t>
                  </a:r>
                  <a:r>
                    <a:rPr lang="bg-BG" sz="1200" dirty="0" err="1">
                      <a:solidFill>
                        <a:schemeClr val="bg1"/>
                      </a:solidFill>
                    </a:rPr>
                    <a:t>изайнер</a:t>
                  </a:r>
                  <a:endParaRPr sz="12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0" name="Google Shape;4832;p74">
                  <a:extLst>
                    <a:ext uri="{FF2B5EF4-FFF2-40B4-BE49-F238E27FC236}">
                      <a16:creationId xmlns:a16="http://schemas.microsoft.com/office/drawing/2014/main" id="{D05455C6-90F4-6F06-427A-971361AE8E92}"/>
                    </a:ext>
                  </a:extLst>
                </p:cNvPr>
                <p:cNvSpPr/>
                <p:nvPr/>
              </p:nvSpPr>
              <p:spPr>
                <a:xfrm rot="5400000">
                  <a:off x="899407" y="3765470"/>
                  <a:ext cx="217131" cy="145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8" h="21447" extrusionOk="0">
                      <a:moveTo>
                        <a:pt x="4951" y="0"/>
                      </a:moveTo>
                      <a:cubicBezTo>
                        <a:pt x="2218" y="0"/>
                        <a:pt x="0" y="2678"/>
                        <a:pt x="0" y="5983"/>
                      </a:cubicBezTo>
                      <a:lnTo>
                        <a:pt x="0" y="15460"/>
                      </a:lnTo>
                      <a:cubicBezTo>
                        <a:pt x="0" y="18765"/>
                        <a:pt x="2215" y="21446"/>
                        <a:pt x="4951" y="21446"/>
                      </a:cubicBezTo>
                      <a:lnTo>
                        <a:pt x="32168" y="21446"/>
                      </a:lnTo>
                      <a:cubicBezTo>
                        <a:pt x="34900" y="21446"/>
                        <a:pt x="37118" y="18765"/>
                        <a:pt x="37118" y="15460"/>
                      </a:cubicBezTo>
                      <a:lnTo>
                        <a:pt x="37118" y="5983"/>
                      </a:lnTo>
                      <a:cubicBezTo>
                        <a:pt x="37118" y="2678"/>
                        <a:pt x="34900" y="0"/>
                        <a:pt x="32168" y="0"/>
                      </a:cubicBezTo>
                      <a:close/>
                    </a:path>
                  </a:pathLst>
                </a:custGeom>
                <a:solidFill>
                  <a:srgbClr val="6146D9"/>
                </a:solidFill>
                <a:ln w="9525" cap="flat" cmpd="sng">
                  <a:solidFill>
                    <a:srgbClr val="CFD9E0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bg-BG" sz="1200" dirty="0">
                      <a:solidFill>
                        <a:schemeClr val="bg1"/>
                      </a:solidFill>
                    </a:rPr>
                    <a:t>Разработчици</a:t>
                  </a:r>
                  <a:endParaRPr sz="12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56EB95E-0DF0-25A6-7398-C3BD8BF44CF5}"/>
              </a:ext>
            </a:extLst>
          </p:cNvPr>
          <p:cNvSpPr txBox="1"/>
          <p:nvPr/>
        </p:nvSpPr>
        <p:spPr>
          <a:xfrm>
            <a:off x="2331969" y="2430371"/>
            <a:ext cx="595322" cy="30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Agile</a:t>
            </a:r>
            <a:endParaRPr lang="en-BG" dirty="0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68BFDF-3447-C69E-023F-9428977084DC}"/>
              </a:ext>
            </a:extLst>
          </p:cNvPr>
          <p:cNvCxnSpPr>
            <a:cxnSpLocks/>
          </p:cNvCxnSpPr>
          <p:nvPr/>
        </p:nvCxnSpPr>
        <p:spPr>
          <a:xfrm>
            <a:off x="264541" y="451983"/>
            <a:ext cx="3770614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Google Shape;4800;p74">
            <a:extLst>
              <a:ext uri="{FF2B5EF4-FFF2-40B4-BE49-F238E27FC236}">
                <a16:creationId xmlns:a16="http://schemas.microsoft.com/office/drawing/2014/main" id="{BD322B66-E596-C978-E463-DB35B066322E}"/>
              </a:ext>
            </a:extLst>
          </p:cNvPr>
          <p:cNvSpPr/>
          <p:nvPr/>
        </p:nvSpPr>
        <p:spPr>
          <a:xfrm>
            <a:off x="6213763" y="722320"/>
            <a:ext cx="1698412" cy="625035"/>
          </a:xfrm>
          <a:custGeom>
            <a:avLst/>
            <a:gdLst/>
            <a:ahLst/>
            <a:cxnLst/>
            <a:rect l="l" t="t" r="r" b="b"/>
            <a:pathLst>
              <a:path w="37119" h="21448" extrusionOk="0">
                <a:moveTo>
                  <a:pt x="4951" y="1"/>
                </a:moveTo>
                <a:cubicBezTo>
                  <a:pt x="2219" y="1"/>
                  <a:pt x="1" y="2682"/>
                  <a:pt x="1" y="5987"/>
                </a:cubicBezTo>
                <a:lnTo>
                  <a:pt x="1" y="15464"/>
                </a:lnTo>
                <a:cubicBezTo>
                  <a:pt x="1" y="18769"/>
                  <a:pt x="2219" y="21447"/>
                  <a:pt x="4951" y="21447"/>
                </a:cubicBezTo>
                <a:lnTo>
                  <a:pt x="32172" y="21447"/>
                </a:lnTo>
                <a:cubicBezTo>
                  <a:pt x="34904" y="21447"/>
                  <a:pt x="37119" y="18769"/>
                  <a:pt x="37119" y="15464"/>
                </a:cubicBezTo>
                <a:lnTo>
                  <a:pt x="37119" y="5987"/>
                </a:lnTo>
                <a:cubicBezTo>
                  <a:pt x="37119" y="2682"/>
                  <a:pt x="34904" y="1"/>
                  <a:pt x="32172" y="1"/>
                </a:cubicBezTo>
                <a:close/>
              </a:path>
            </a:pathLst>
          </a:custGeom>
          <a:solidFill>
            <a:srgbClr val="B2D6DA"/>
          </a:solidFill>
          <a:ln w="9525" cap="flat" cmpd="sng">
            <a:solidFill>
              <a:srgbClr val="CFD9E0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bg-BG" sz="1200" dirty="0">
                <a:solidFill>
                  <a:schemeClr val="bg1"/>
                </a:solidFill>
              </a:rPr>
              <a:t>4 месеца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bg-BG" sz="1200" dirty="0">
                <a:solidFill>
                  <a:schemeClr val="bg1"/>
                </a:solidFill>
              </a:rPr>
              <a:t>: Тестване и внедряване на </a:t>
            </a:r>
            <a:r>
              <a:rPr lang="en-GB" sz="1200" dirty="0">
                <a:solidFill>
                  <a:schemeClr val="bg1"/>
                </a:solidFill>
              </a:rPr>
              <a:t>AI.</a:t>
            </a:r>
            <a:endParaRPr lang="en-BG" sz="1200" dirty="0">
              <a:solidFill>
                <a:schemeClr val="bg1"/>
              </a:solidFill>
            </a:endParaRPr>
          </a:p>
        </p:txBody>
      </p:sp>
      <p:sp>
        <p:nvSpPr>
          <p:cNvPr id="137" name="Google Shape;4800;p74">
            <a:extLst>
              <a:ext uri="{FF2B5EF4-FFF2-40B4-BE49-F238E27FC236}">
                <a16:creationId xmlns:a16="http://schemas.microsoft.com/office/drawing/2014/main" id="{1CEB90B5-DDC0-54C1-F421-1A4998B99AA8}"/>
              </a:ext>
            </a:extLst>
          </p:cNvPr>
          <p:cNvSpPr/>
          <p:nvPr/>
        </p:nvSpPr>
        <p:spPr>
          <a:xfrm>
            <a:off x="4659711" y="1858963"/>
            <a:ext cx="1903509" cy="625035"/>
          </a:xfrm>
          <a:custGeom>
            <a:avLst/>
            <a:gdLst/>
            <a:ahLst/>
            <a:cxnLst/>
            <a:rect l="l" t="t" r="r" b="b"/>
            <a:pathLst>
              <a:path w="37119" h="21448" extrusionOk="0">
                <a:moveTo>
                  <a:pt x="4951" y="1"/>
                </a:moveTo>
                <a:cubicBezTo>
                  <a:pt x="2219" y="1"/>
                  <a:pt x="1" y="2682"/>
                  <a:pt x="1" y="5987"/>
                </a:cubicBezTo>
                <a:lnTo>
                  <a:pt x="1" y="15464"/>
                </a:lnTo>
                <a:cubicBezTo>
                  <a:pt x="1" y="18769"/>
                  <a:pt x="2219" y="21447"/>
                  <a:pt x="4951" y="21447"/>
                </a:cubicBezTo>
                <a:lnTo>
                  <a:pt x="32172" y="21447"/>
                </a:lnTo>
                <a:cubicBezTo>
                  <a:pt x="34904" y="21447"/>
                  <a:pt x="37119" y="18769"/>
                  <a:pt x="37119" y="15464"/>
                </a:cubicBezTo>
                <a:lnTo>
                  <a:pt x="37119" y="5987"/>
                </a:lnTo>
                <a:cubicBezTo>
                  <a:pt x="37119" y="2682"/>
                  <a:pt x="34904" y="1"/>
                  <a:pt x="32172" y="1"/>
                </a:cubicBezTo>
                <a:close/>
              </a:path>
            </a:pathLst>
          </a:custGeom>
          <a:solidFill>
            <a:srgbClr val="B2D6DA"/>
          </a:solidFill>
          <a:ln w="9525" cap="flat" cmpd="sng">
            <a:solidFill>
              <a:srgbClr val="CFD9E0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bg-BG" sz="1200" dirty="0">
                <a:solidFill>
                  <a:schemeClr val="bg1"/>
                </a:solidFill>
              </a:rPr>
              <a:t>12 месеца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bg-BG" sz="1200" dirty="0">
                <a:solidFill>
                  <a:schemeClr val="bg1"/>
                </a:solidFill>
              </a:rPr>
              <a:t>: Разработка и </a:t>
            </a:r>
            <a:r>
              <a:rPr lang="en-GB" sz="1200" dirty="0">
                <a:solidFill>
                  <a:schemeClr val="bg1"/>
                </a:solidFill>
              </a:rPr>
              <a:t>IoT </a:t>
            </a:r>
            <a:r>
              <a:rPr lang="bg-BG" sz="1200" dirty="0">
                <a:solidFill>
                  <a:schemeClr val="bg1"/>
                </a:solidFill>
              </a:rPr>
              <a:t>интеграция.</a:t>
            </a:r>
            <a:endParaRPr lang="en-BG" sz="1200" dirty="0">
              <a:solidFill>
                <a:schemeClr val="bg1"/>
              </a:solidFill>
            </a:endParaRPr>
          </a:p>
        </p:txBody>
      </p:sp>
      <p:sp>
        <p:nvSpPr>
          <p:cNvPr id="138" name="Google Shape;4810;p74">
            <a:extLst>
              <a:ext uri="{FF2B5EF4-FFF2-40B4-BE49-F238E27FC236}">
                <a16:creationId xmlns:a16="http://schemas.microsoft.com/office/drawing/2014/main" id="{0BFA3796-B532-A6EA-7EDB-F407812B0984}"/>
              </a:ext>
            </a:extLst>
          </p:cNvPr>
          <p:cNvSpPr/>
          <p:nvPr/>
        </p:nvSpPr>
        <p:spPr>
          <a:xfrm>
            <a:off x="7318504" y="1839988"/>
            <a:ext cx="1596568" cy="625035"/>
          </a:xfrm>
          <a:custGeom>
            <a:avLst/>
            <a:gdLst/>
            <a:ahLst/>
            <a:cxnLst/>
            <a:rect l="l" t="t" r="r" b="b"/>
            <a:pathLst>
              <a:path w="37119" h="21448" extrusionOk="0">
                <a:moveTo>
                  <a:pt x="4951" y="1"/>
                </a:moveTo>
                <a:cubicBezTo>
                  <a:pt x="2219" y="1"/>
                  <a:pt x="1" y="2679"/>
                  <a:pt x="1" y="5984"/>
                </a:cubicBezTo>
                <a:lnTo>
                  <a:pt x="1" y="15461"/>
                </a:lnTo>
                <a:cubicBezTo>
                  <a:pt x="1" y="18766"/>
                  <a:pt x="2219" y="21447"/>
                  <a:pt x="4951" y="21447"/>
                </a:cubicBezTo>
                <a:lnTo>
                  <a:pt x="32172" y="21447"/>
                </a:lnTo>
                <a:cubicBezTo>
                  <a:pt x="34904" y="21447"/>
                  <a:pt x="37119" y="18766"/>
                  <a:pt x="37119" y="15461"/>
                </a:cubicBezTo>
                <a:lnTo>
                  <a:pt x="37119" y="5984"/>
                </a:lnTo>
                <a:cubicBezTo>
                  <a:pt x="37119" y="2679"/>
                  <a:pt x="34904" y="1"/>
                  <a:pt x="32172" y="1"/>
                </a:cubicBezTo>
                <a:close/>
              </a:path>
            </a:pathLst>
          </a:custGeom>
          <a:solidFill>
            <a:srgbClr val="6146D9"/>
          </a:solidFill>
          <a:ln w="9525" cap="flat" cmpd="sng">
            <a:solidFill>
              <a:srgbClr val="CFD9E0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bg-BG" dirty="0">
                <a:solidFill>
                  <a:schemeClr val="bg1"/>
                </a:solidFill>
              </a:rPr>
              <a:t>2 месец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bg-BG" dirty="0">
                <a:solidFill>
                  <a:schemeClr val="bg1"/>
                </a:solidFill>
              </a:rPr>
              <a:t>:Пускане и маркетинг.</a:t>
            </a:r>
            <a:endParaRPr lang="en-BG" dirty="0">
              <a:solidFill>
                <a:schemeClr val="bg1"/>
              </a:solidFill>
            </a:endParaRPr>
          </a:p>
        </p:txBody>
      </p:sp>
      <p:sp>
        <p:nvSpPr>
          <p:cNvPr id="139" name="Google Shape;4810;p74">
            <a:extLst>
              <a:ext uri="{FF2B5EF4-FFF2-40B4-BE49-F238E27FC236}">
                <a16:creationId xmlns:a16="http://schemas.microsoft.com/office/drawing/2014/main" id="{6C05C936-3D71-29D4-DBF5-D7D57A0B3E33}"/>
              </a:ext>
            </a:extLst>
          </p:cNvPr>
          <p:cNvSpPr/>
          <p:nvPr/>
        </p:nvSpPr>
        <p:spPr>
          <a:xfrm>
            <a:off x="3244149" y="769370"/>
            <a:ext cx="2185060" cy="647954"/>
          </a:xfrm>
          <a:custGeom>
            <a:avLst/>
            <a:gdLst/>
            <a:ahLst/>
            <a:cxnLst/>
            <a:rect l="l" t="t" r="r" b="b"/>
            <a:pathLst>
              <a:path w="37119" h="21448" extrusionOk="0">
                <a:moveTo>
                  <a:pt x="4951" y="1"/>
                </a:moveTo>
                <a:cubicBezTo>
                  <a:pt x="2219" y="1"/>
                  <a:pt x="1" y="2679"/>
                  <a:pt x="1" y="5984"/>
                </a:cubicBezTo>
                <a:lnTo>
                  <a:pt x="1" y="15461"/>
                </a:lnTo>
                <a:cubicBezTo>
                  <a:pt x="1" y="18766"/>
                  <a:pt x="2219" y="21447"/>
                  <a:pt x="4951" y="21447"/>
                </a:cubicBezTo>
                <a:lnTo>
                  <a:pt x="32172" y="21447"/>
                </a:lnTo>
                <a:cubicBezTo>
                  <a:pt x="34904" y="21447"/>
                  <a:pt x="37119" y="18766"/>
                  <a:pt x="37119" y="15461"/>
                </a:cubicBezTo>
                <a:lnTo>
                  <a:pt x="37119" y="5984"/>
                </a:lnTo>
                <a:cubicBezTo>
                  <a:pt x="37119" y="2679"/>
                  <a:pt x="34904" y="1"/>
                  <a:pt x="32172" y="1"/>
                </a:cubicBezTo>
                <a:close/>
              </a:path>
            </a:pathLst>
          </a:custGeom>
          <a:solidFill>
            <a:srgbClr val="6146D9"/>
          </a:solidFill>
          <a:ln w="9525" cap="flat" cmpd="sng">
            <a:solidFill>
              <a:srgbClr val="CFD9E0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bg-BG" dirty="0">
                <a:solidFill>
                  <a:schemeClr val="bg1"/>
                </a:solidFill>
              </a:rPr>
              <a:t>6 месеца: Проучване, </a:t>
            </a:r>
            <a:r>
              <a:rPr lang="bg-BG" dirty="0" err="1">
                <a:solidFill>
                  <a:schemeClr val="bg1"/>
                </a:solidFill>
              </a:rPr>
              <a:t>планиране,прототип</a:t>
            </a:r>
            <a:r>
              <a:rPr lang="bg-BG" dirty="0">
                <a:solidFill>
                  <a:schemeClr val="bg1"/>
                </a:solidFill>
              </a:rPr>
              <a:t>.</a:t>
            </a:r>
            <a:endParaRPr lang="en-B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542333"/>
      </p:ext>
    </p:extLst>
  </p:cSld>
  <p:clrMapOvr>
    <a:masterClrMapping/>
  </p:clrMapOvr>
</p:sld>
</file>

<file path=ppt/theme/theme1.xml><?xml version="1.0" encoding="utf-8"?>
<a:theme xmlns:a="http://schemas.openxmlformats.org/drawingml/2006/main" name="Mental Health Infographics by Slidesgo">
  <a:themeElements>
    <a:clrScheme name="Simple Light">
      <a:dk1>
        <a:srgbClr val="000000"/>
      </a:dk1>
      <a:lt1>
        <a:srgbClr val="FFFFFF"/>
      </a:lt1>
      <a:dk2>
        <a:srgbClr val="74D3DC"/>
      </a:dk2>
      <a:lt2>
        <a:srgbClr val="6146D9"/>
      </a:lt2>
      <a:accent1>
        <a:srgbClr val="C3EBEF"/>
      </a:accent1>
      <a:accent2>
        <a:srgbClr val="7E6CFB"/>
      </a:accent2>
      <a:accent3>
        <a:srgbClr val="77ADE6"/>
      </a:accent3>
      <a:accent4>
        <a:srgbClr val="70C2DF"/>
      </a:accent4>
      <a:accent5>
        <a:srgbClr val="3F2DA5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576</Words>
  <Application>Microsoft Macintosh PowerPoint</Application>
  <PresentationFormat>On-screen Show (16:9)</PresentationFormat>
  <Paragraphs>124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Fira Sans Extra Condensed Medium</vt:lpstr>
      <vt:lpstr>Times New Roman</vt:lpstr>
      <vt:lpstr>Calibri</vt:lpstr>
      <vt:lpstr>Roboto</vt:lpstr>
      <vt:lpstr>Fira Sans Extra Condensed</vt:lpstr>
      <vt:lpstr>Fira Sans Extra Condensed ExtraBold</vt:lpstr>
      <vt:lpstr>Arial</vt:lpstr>
      <vt:lpstr>Mental Health Infographics by Slidesgo</vt:lpstr>
      <vt:lpstr>PowerPoint Presentation</vt:lpstr>
      <vt:lpstr>Tabula rasa Latin for "blank slate"</vt:lpstr>
      <vt:lpstr>PowerPoint Presentation</vt:lpstr>
      <vt:lpstr>PowerPoint Presentation</vt:lpstr>
      <vt:lpstr>PowerPoint Presentation</vt:lpstr>
      <vt:lpstr>1. Идея и тема за проекта</vt:lpstr>
      <vt:lpstr>2. Планиране на проекта </vt:lpstr>
      <vt:lpstr>PowerPoint Presentation</vt:lpstr>
      <vt:lpstr>PowerPoint Presentation</vt:lpstr>
      <vt:lpstr>PowerPoint Presentation</vt:lpstr>
      <vt:lpstr>3.Анализ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5.Управление на проекта   </vt:lpstr>
      <vt:lpstr>Риск анализ </vt:lpstr>
      <vt:lpstr>  7. Устойчивост на проекта   </vt:lpstr>
      <vt:lpstr>Бизнес модел </vt:lpstr>
      <vt:lpstr>  Разработване на софтуерното решение </vt:lpstr>
      <vt:lpstr>Използвани материали: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25</cp:revision>
  <dcterms:modified xsi:type="dcterms:W3CDTF">2024-11-24T13:34:34Z</dcterms:modified>
</cp:coreProperties>
</file>